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0" r:id="rId3"/>
    <p:sldId id="271" r:id="rId4"/>
    <p:sldId id="279" r:id="rId5"/>
    <p:sldId id="280" r:id="rId6"/>
    <p:sldId id="286" r:id="rId7"/>
    <p:sldId id="273" r:id="rId8"/>
    <p:sldId id="282" r:id="rId9"/>
    <p:sldId id="283" r:id="rId10"/>
    <p:sldId id="284" r:id="rId11"/>
    <p:sldId id="287" r:id="rId12"/>
  </p:sldIdLst>
  <p:sldSz cx="18288000" cy="10287000"/>
  <p:notesSz cx="6858000" cy="9144000"/>
  <p:embeddedFontLst>
    <p:embeddedFont>
      <p:font typeface="Bahnschrift SemiBold" panose="020B0502040204020203" pitchFamily="34" charset="0"/>
      <p:bold r:id="rId13"/>
    </p:embeddedFont>
    <p:embeddedFont>
      <p:font typeface="Berlin Sans FB Demi" panose="020E0802020502020306" pitchFamily="34" charset="0"/>
      <p:bold r:id="rId14"/>
    </p:embeddedFont>
    <p:embeddedFont>
      <p:font typeface="Poppins Heavy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FCFB">
                <a:alpha val="100000"/>
              </a:srgbClr>
            </a:gs>
            <a:gs pos="50000">
              <a:srgbClr val="CFE0E4">
                <a:alpha val="100000"/>
              </a:srgbClr>
            </a:gs>
            <a:gs pos="100000">
              <a:srgbClr val="AED2E4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5468600" y="9486900"/>
            <a:ext cx="2209800" cy="571500"/>
          </a:xfrm>
          <a:custGeom>
            <a:avLst/>
            <a:gdLst/>
            <a:ahLst/>
            <a:cxnLst/>
            <a:rect l="l" t="t" r="r" b="b"/>
            <a:pathLst>
              <a:path w="5519482" h="1407468">
                <a:moveTo>
                  <a:pt x="0" y="0"/>
                </a:moveTo>
                <a:lnTo>
                  <a:pt x="5519482" y="0"/>
                </a:lnTo>
                <a:lnTo>
                  <a:pt x="5519482" y="1407468"/>
                </a:lnTo>
                <a:lnTo>
                  <a:pt x="0" y="14074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59BD35D-F621-CA72-B3A3-E2622640485B}"/>
              </a:ext>
            </a:extLst>
          </p:cNvPr>
          <p:cNvSpPr txBox="1"/>
          <p:nvPr/>
        </p:nvSpPr>
        <p:spPr>
          <a:xfrm>
            <a:off x="3390900" y="342900"/>
            <a:ext cx="11506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ln w="660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Berlin Sans FB Demi" panose="020E0802020502020306" pitchFamily="34" charset="0"/>
              </a:rPr>
              <a:t>DESAFIO DIGITAL: QUE GÊNERO É ESSE?</a:t>
            </a:r>
            <a:endParaRPr lang="pt-BR" sz="3600" b="1" dirty="0">
              <a:ln w="660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AA9CCEA-2D1E-4BBD-A5D8-EAAFFED93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4015" y="3771900"/>
            <a:ext cx="7939969" cy="52753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6FB84-4B3C-6EEA-7FEC-5AC6EFEC2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>
            <a:extLst>
              <a:ext uri="{FF2B5EF4-FFF2-40B4-BE49-F238E27FC236}">
                <a16:creationId xmlns:a16="http://schemas.microsoft.com/office/drawing/2014/main" id="{486A3C8D-C263-EFC1-510F-583EF94DD50B}"/>
              </a:ext>
            </a:extLst>
          </p:cNvPr>
          <p:cNvSpPr txBox="1"/>
          <p:nvPr/>
        </p:nvSpPr>
        <p:spPr>
          <a:xfrm>
            <a:off x="-4114800" y="-286867"/>
            <a:ext cx="13574445" cy="11749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20"/>
              </a:lnSpc>
            </a:pPr>
            <a:r>
              <a:rPr lang="en-US" sz="5400" b="1" dirty="0">
                <a:solidFill>
                  <a:schemeClr val="tx2"/>
                </a:solidFill>
                <a:latin typeface="Poppins Heavy"/>
                <a:ea typeface="Poppins Heavy"/>
                <a:cs typeface="Poppins Heavy"/>
                <a:sym typeface="Poppins Heavy"/>
              </a:rPr>
              <a:t>GABARITO</a:t>
            </a:r>
          </a:p>
        </p:txBody>
      </p:sp>
      <p:sp>
        <p:nvSpPr>
          <p:cNvPr id="16" name="Freeform 2">
            <a:extLst>
              <a:ext uri="{FF2B5EF4-FFF2-40B4-BE49-F238E27FC236}">
                <a16:creationId xmlns:a16="http://schemas.microsoft.com/office/drawing/2014/main" id="{2FD3062E-F939-51BB-B214-B575625F71B3}"/>
              </a:ext>
            </a:extLst>
          </p:cNvPr>
          <p:cNvSpPr/>
          <p:nvPr/>
        </p:nvSpPr>
        <p:spPr>
          <a:xfrm>
            <a:off x="15479445" y="9565824"/>
            <a:ext cx="2769071" cy="706113"/>
          </a:xfrm>
          <a:custGeom>
            <a:avLst/>
            <a:gdLst/>
            <a:ahLst/>
            <a:cxnLst/>
            <a:rect l="l" t="t" r="r" b="b"/>
            <a:pathLst>
              <a:path w="2769071" h="706113">
                <a:moveTo>
                  <a:pt x="0" y="0"/>
                </a:moveTo>
                <a:lnTo>
                  <a:pt x="2769071" y="0"/>
                </a:lnTo>
                <a:lnTo>
                  <a:pt x="2769071" y="706113"/>
                </a:lnTo>
                <a:lnTo>
                  <a:pt x="0" y="7061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3" name="Picture 2" descr="Jornal on-line promoveu o leitor a ombudsman em tempo real - Jornal O Globo">
            <a:extLst>
              <a:ext uri="{FF2B5EF4-FFF2-40B4-BE49-F238E27FC236}">
                <a16:creationId xmlns:a16="http://schemas.microsoft.com/office/drawing/2014/main" id="{B7CDEE18-93B8-3870-BE36-776499618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25" y="913765"/>
            <a:ext cx="5584475" cy="621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B8E517D-9A03-A83B-A184-19BFC5A02047}"/>
              </a:ext>
            </a:extLst>
          </p:cNvPr>
          <p:cNvSpPr txBox="1"/>
          <p:nvPr/>
        </p:nvSpPr>
        <p:spPr>
          <a:xfrm>
            <a:off x="6019800" y="93762"/>
            <a:ext cx="11206716" cy="10002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2800" b="1" dirty="0">
                <a:solidFill>
                  <a:schemeClr val="tx2"/>
                </a:solidFill>
              </a:rPr>
              <a:t>✔ Que gênero é esse?</a:t>
            </a:r>
          </a:p>
          <a:p>
            <a:pPr>
              <a:buNone/>
            </a:pPr>
            <a:r>
              <a:rPr lang="pt-BR" sz="2800" dirty="0">
                <a:solidFill>
                  <a:schemeClr val="tx2"/>
                </a:solidFill>
              </a:rPr>
              <a:t>Notícia online / jornal digital.</a:t>
            </a:r>
          </a:p>
          <a:p>
            <a:pPr>
              <a:buNone/>
            </a:pPr>
            <a:br>
              <a:rPr lang="pt-BR" sz="2800" dirty="0">
                <a:solidFill>
                  <a:schemeClr val="tx2"/>
                </a:solidFill>
              </a:rPr>
            </a:br>
            <a:r>
              <a:rPr lang="pt-BR" sz="2800" b="1" dirty="0">
                <a:solidFill>
                  <a:schemeClr val="tx2"/>
                </a:solidFill>
              </a:rPr>
              <a:t>✔ Para que ele serve?</a:t>
            </a:r>
          </a:p>
          <a:p>
            <a:pPr>
              <a:buNone/>
            </a:pPr>
            <a:r>
              <a:rPr lang="pt-BR" sz="2800" dirty="0">
                <a:solidFill>
                  <a:schemeClr val="tx2"/>
                </a:solidFill>
              </a:rPr>
              <a:t>Serve para informar as pessoas sobre acontecimentos e notícias importantes.</a:t>
            </a:r>
          </a:p>
          <a:p>
            <a:pPr>
              <a:buNone/>
            </a:pPr>
            <a:br>
              <a:rPr lang="pt-BR" sz="2800" dirty="0">
                <a:solidFill>
                  <a:schemeClr val="tx2"/>
                </a:solidFill>
              </a:rPr>
            </a:br>
            <a:r>
              <a:rPr lang="pt-BR" sz="2800" b="1" dirty="0">
                <a:solidFill>
                  <a:schemeClr val="tx2"/>
                </a:solidFill>
              </a:rPr>
              <a:t>✔ Onde circula?</a:t>
            </a:r>
          </a:p>
          <a:p>
            <a:pPr>
              <a:buNone/>
            </a:pPr>
            <a:r>
              <a:rPr lang="pt-BR" sz="2800" dirty="0">
                <a:solidFill>
                  <a:schemeClr val="tx2"/>
                </a:solidFill>
              </a:rPr>
              <a:t>Circula: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em sites da internet;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jornais digitais;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computadores e celulares. </a:t>
            </a:r>
          </a:p>
          <a:p>
            <a:pPr>
              <a:buNone/>
            </a:pPr>
            <a:endParaRPr lang="pt-BR" sz="2800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BR" sz="2800" b="1" dirty="0">
                <a:solidFill>
                  <a:schemeClr val="tx2"/>
                </a:solidFill>
              </a:rPr>
              <a:t>✔ A linguagem é formal ou informal?</a:t>
            </a:r>
          </a:p>
          <a:p>
            <a:pPr>
              <a:buNone/>
            </a:pPr>
            <a:r>
              <a:rPr lang="pt-BR" sz="2800" dirty="0">
                <a:solidFill>
                  <a:schemeClr val="tx2"/>
                </a:solidFill>
              </a:rPr>
              <a:t>Formal, porque apresenta informações de maneira séria e objetiva.</a:t>
            </a:r>
          </a:p>
          <a:p>
            <a:pPr>
              <a:buNone/>
            </a:pPr>
            <a:br>
              <a:rPr lang="pt-BR" sz="2800" dirty="0">
                <a:solidFill>
                  <a:schemeClr val="tx2"/>
                </a:solidFill>
              </a:rPr>
            </a:br>
            <a:r>
              <a:rPr lang="pt-BR" sz="2800" b="1" dirty="0">
                <a:solidFill>
                  <a:schemeClr val="tx2"/>
                </a:solidFill>
              </a:rPr>
              <a:t>✔ Características do gênero presentes na imagem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manchetes;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títulos;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imagens;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notícias organizadas em seções;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informações atuais;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linguagem informativa.</a:t>
            </a:r>
          </a:p>
        </p:txBody>
      </p:sp>
    </p:spTree>
    <p:extLst>
      <p:ext uri="{BB962C8B-B14F-4D97-AF65-F5344CB8AC3E}">
        <p14:creationId xmlns:p14="http://schemas.microsoft.com/office/powerpoint/2010/main" val="676289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FCFB">
                <a:alpha val="100000"/>
              </a:srgbClr>
            </a:gs>
            <a:gs pos="50000">
              <a:srgbClr val="CFE0E4">
                <a:alpha val="100000"/>
              </a:srgbClr>
            </a:gs>
            <a:gs pos="100000">
              <a:srgbClr val="AED2E4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-9099" y="0"/>
            <a:ext cx="5968663" cy="6067256"/>
          </a:xfrm>
          <a:custGeom>
            <a:avLst/>
            <a:gdLst/>
            <a:ahLst/>
            <a:cxnLst/>
            <a:rect l="l" t="t" r="r" b="b"/>
            <a:pathLst>
              <a:path w="5968663" h="6067256">
                <a:moveTo>
                  <a:pt x="5968663" y="6067255"/>
                </a:moveTo>
                <a:lnTo>
                  <a:pt x="0" y="6067255"/>
                </a:lnTo>
                <a:lnTo>
                  <a:pt x="0" y="0"/>
                </a:lnTo>
                <a:lnTo>
                  <a:pt x="5968663" y="0"/>
                </a:lnTo>
                <a:lnTo>
                  <a:pt x="5968663" y="60672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35CFBC31-A366-4B88-8F64-32DDE166FE6A}"/>
              </a:ext>
            </a:extLst>
          </p:cNvPr>
          <p:cNvSpPr/>
          <p:nvPr/>
        </p:nvSpPr>
        <p:spPr>
          <a:xfrm>
            <a:off x="7848600" y="9182100"/>
            <a:ext cx="2743200" cy="723900"/>
          </a:xfrm>
          <a:custGeom>
            <a:avLst/>
            <a:gdLst/>
            <a:ahLst/>
            <a:cxnLst/>
            <a:rect l="l" t="t" r="r" b="b"/>
            <a:pathLst>
              <a:path w="5519482" h="1407468">
                <a:moveTo>
                  <a:pt x="0" y="0"/>
                </a:moveTo>
                <a:lnTo>
                  <a:pt x="5519482" y="0"/>
                </a:lnTo>
                <a:lnTo>
                  <a:pt x="5519482" y="1407468"/>
                </a:lnTo>
                <a:lnTo>
                  <a:pt x="0" y="14074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10518EC-7167-4D49-8180-4B0844520C0F}"/>
              </a:ext>
            </a:extLst>
          </p:cNvPr>
          <p:cNvSpPr/>
          <p:nvPr/>
        </p:nvSpPr>
        <p:spPr>
          <a:xfrm>
            <a:off x="1943100" y="3327618"/>
            <a:ext cx="1440180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115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ahnschrift SemiBold" panose="020B0502040204020203" pitchFamily="34" charset="0"/>
                <a:cs typeface="Arial" panose="020B0604020202020204" pitchFamily="34" charset="0"/>
              </a:rPr>
              <a:t>PARABÉNS PELA PARTICIPAÇÃO!</a:t>
            </a:r>
          </a:p>
        </p:txBody>
      </p:sp>
    </p:spTree>
    <p:extLst>
      <p:ext uri="{BB962C8B-B14F-4D97-AF65-F5344CB8AC3E}">
        <p14:creationId xmlns:p14="http://schemas.microsoft.com/office/powerpoint/2010/main" val="3932112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5400000">
            <a:off x="12057425" y="-44621"/>
            <a:ext cx="6161145" cy="6250387"/>
          </a:xfrm>
          <a:custGeom>
            <a:avLst/>
            <a:gdLst/>
            <a:ahLst/>
            <a:cxnLst/>
            <a:rect l="l" t="t" r="r" b="b"/>
            <a:pathLst>
              <a:path w="8071756" h="7991038">
                <a:moveTo>
                  <a:pt x="0" y="0"/>
                </a:moveTo>
                <a:lnTo>
                  <a:pt x="8071756" y="0"/>
                </a:lnTo>
                <a:lnTo>
                  <a:pt x="8071756" y="7991039"/>
                </a:lnTo>
                <a:lnTo>
                  <a:pt x="0" y="7991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1026" name="Picture 2" descr="Erro de E-mail Principal no Envio para os Autores - OJS/SEER - Fórum do  Instituto Brasileiro de Informação em Ciência e Tecnologia">
            <a:extLst>
              <a:ext uri="{FF2B5EF4-FFF2-40B4-BE49-F238E27FC236}">
                <a16:creationId xmlns:a16="http://schemas.microsoft.com/office/drawing/2014/main" id="{6D9BA6E0-29AE-1FB8-F10B-CF8598252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42900"/>
            <a:ext cx="7235943" cy="62616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77F3F212-B6F2-45DA-BB14-2DF6C422E45D}"/>
              </a:ext>
            </a:extLst>
          </p:cNvPr>
          <p:cNvSpPr/>
          <p:nvPr/>
        </p:nvSpPr>
        <p:spPr>
          <a:xfrm>
            <a:off x="1459543" y="7353300"/>
            <a:ext cx="9144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gênero é esse? 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que ele serve? 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 circula? 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linguagem é formal ou informal? </a:t>
            </a:r>
          </a:p>
        </p:txBody>
      </p:sp>
    </p:spTree>
    <p:extLst>
      <p:ext uri="{BB962C8B-B14F-4D97-AF65-F5344CB8AC3E}">
        <p14:creationId xmlns:p14="http://schemas.microsoft.com/office/powerpoint/2010/main" val="1583758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5400000">
            <a:off x="12082234" y="-49051"/>
            <a:ext cx="6161145" cy="6250387"/>
          </a:xfrm>
          <a:custGeom>
            <a:avLst/>
            <a:gdLst/>
            <a:ahLst/>
            <a:cxnLst/>
            <a:rect l="l" t="t" r="r" b="b"/>
            <a:pathLst>
              <a:path w="8071756" h="7991038">
                <a:moveTo>
                  <a:pt x="0" y="0"/>
                </a:moveTo>
                <a:lnTo>
                  <a:pt x="8071756" y="0"/>
                </a:lnTo>
                <a:lnTo>
                  <a:pt x="8071756" y="7991039"/>
                </a:lnTo>
                <a:lnTo>
                  <a:pt x="0" y="7991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589895" y="5180800"/>
            <a:ext cx="684515" cy="1187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54"/>
              </a:lnSpc>
            </a:pPr>
            <a:r>
              <a:rPr lang="en-US" sz="7920" b="1" spc="277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pic>
        <p:nvPicPr>
          <p:cNvPr id="2052" name="Picture 4" descr="Meme da garotinha que parece ter colocado fogo em casa é vendido por R$ 2,5  mi | CNN Brasil">
            <a:extLst>
              <a:ext uri="{FF2B5EF4-FFF2-40B4-BE49-F238E27FC236}">
                <a16:creationId xmlns:a16="http://schemas.microsoft.com/office/drawing/2014/main" id="{44B0764C-7B47-A5F8-8167-8ED79A2D5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44412"/>
            <a:ext cx="7934808" cy="61611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99DB145A-D69F-4389-BF9A-7C3AF7F7201D}"/>
              </a:ext>
            </a:extLst>
          </p:cNvPr>
          <p:cNvSpPr/>
          <p:nvPr/>
        </p:nvSpPr>
        <p:spPr>
          <a:xfrm>
            <a:off x="1788152" y="7926706"/>
            <a:ext cx="9144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gênero é esse? 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que ele serve? 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 circula? 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linguagem é formal ou informal? </a:t>
            </a:r>
          </a:p>
        </p:txBody>
      </p:sp>
    </p:spTree>
    <p:extLst>
      <p:ext uri="{BB962C8B-B14F-4D97-AF65-F5344CB8AC3E}">
        <p14:creationId xmlns:p14="http://schemas.microsoft.com/office/powerpoint/2010/main" val="792498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20D54-3966-386A-2E75-CEF6A417A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5C72E262-1656-03CE-BABE-C4273723A09A}"/>
              </a:ext>
            </a:extLst>
          </p:cNvPr>
          <p:cNvSpPr/>
          <p:nvPr/>
        </p:nvSpPr>
        <p:spPr>
          <a:xfrm rot="-5400000">
            <a:off x="12082234" y="-49051"/>
            <a:ext cx="6161145" cy="6250387"/>
          </a:xfrm>
          <a:custGeom>
            <a:avLst/>
            <a:gdLst/>
            <a:ahLst/>
            <a:cxnLst/>
            <a:rect l="l" t="t" r="r" b="b"/>
            <a:pathLst>
              <a:path w="8071756" h="7991038">
                <a:moveTo>
                  <a:pt x="0" y="0"/>
                </a:moveTo>
                <a:lnTo>
                  <a:pt x="8071756" y="0"/>
                </a:lnTo>
                <a:lnTo>
                  <a:pt x="8071756" y="7991039"/>
                </a:lnTo>
                <a:lnTo>
                  <a:pt x="0" y="7991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20ED507-7BD3-AA54-A3C9-2744BDDAE9D0}"/>
              </a:ext>
            </a:extLst>
          </p:cNvPr>
          <p:cNvSpPr txBox="1"/>
          <p:nvPr/>
        </p:nvSpPr>
        <p:spPr>
          <a:xfrm>
            <a:off x="10589895" y="5180800"/>
            <a:ext cx="684515" cy="1187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54"/>
              </a:lnSpc>
            </a:pPr>
            <a:r>
              <a:rPr lang="en-US" sz="7920" b="1" spc="277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16" name="Freeform 2">
            <a:extLst>
              <a:ext uri="{FF2B5EF4-FFF2-40B4-BE49-F238E27FC236}">
                <a16:creationId xmlns:a16="http://schemas.microsoft.com/office/drawing/2014/main" id="{DD685F8A-E78F-DD5F-0A6D-2F21BC81BC9C}"/>
              </a:ext>
            </a:extLst>
          </p:cNvPr>
          <p:cNvSpPr/>
          <p:nvPr/>
        </p:nvSpPr>
        <p:spPr>
          <a:xfrm>
            <a:off x="15518929" y="9410699"/>
            <a:ext cx="2769071" cy="706113"/>
          </a:xfrm>
          <a:custGeom>
            <a:avLst/>
            <a:gdLst/>
            <a:ahLst/>
            <a:cxnLst/>
            <a:rect l="l" t="t" r="r" b="b"/>
            <a:pathLst>
              <a:path w="2769071" h="706113">
                <a:moveTo>
                  <a:pt x="0" y="0"/>
                </a:moveTo>
                <a:lnTo>
                  <a:pt x="2769071" y="0"/>
                </a:lnTo>
                <a:lnTo>
                  <a:pt x="2769071" y="706113"/>
                </a:lnTo>
                <a:lnTo>
                  <a:pt x="0" y="7061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3074" name="Picture 2" descr="Como fazer print de conversas inteiras no WhatsApp">
            <a:extLst>
              <a:ext uri="{FF2B5EF4-FFF2-40B4-BE49-F238E27FC236}">
                <a16:creationId xmlns:a16="http://schemas.microsoft.com/office/drawing/2014/main" id="{C93F8F47-3833-BB62-45C0-C9CB5819D1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74"/>
          <a:stretch>
            <a:fillRect/>
          </a:stretch>
        </p:blipFill>
        <p:spPr bwMode="auto">
          <a:xfrm>
            <a:off x="1624318" y="952500"/>
            <a:ext cx="9252140" cy="6477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CCB02788-8983-469B-B066-CF306F4CCAE5}"/>
              </a:ext>
            </a:extLst>
          </p:cNvPr>
          <p:cNvSpPr/>
          <p:nvPr/>
        </p:nvSpPr>
        <p:spPr>
          <a:xfrm>
            <a:off x="1624318" y="7943640"/>
            <a:ext cx="9144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gênero é esse? 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que ele serve? 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 circula? 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linguagem é formal ou informal? </a:t>
            </a:r>
          </a:p>
        </p:txBody>
      </p:sp>
    </p:spTree>
    <p:extLst>
      <p:ext uri="{BB962C8B-B14F-4D97-AF65-F5344CB8AC3E}">
        <p14:creationId xmlns:p14="http://schemas.microsoft.com/office/powerpoint/2010/main" val="2509143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00BC4-AAF8-57A3-6A1D-EF4944259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760FEDFC-24E8-E915-8932-CFA93E442C97}"/>
              </a:ext>
            </a:extLst>
          </p:cNvPr>
          <p:cNvSpPr/>
          <p:nvPr/>
        </p:nvSpPr>
        <p:spPr>
          <a:xfrm rot="-5400000">
            <a:off x="12082234" y="-49051"/>
            <a:ext cx="6161145" cy="6250387"/>
          </a:xfrm>
          <a:custGeom>
            <a:avLst/>
            <a:gdLst/>
            <a:ahLst/>
            <a:cxnLst/>
            <a:rect l="l" t="t" r="r" b="b"/>
            <a:pathLst>
              <a:path w="8071756" h="7991038">
                <a:moveTo>
                  <a:pt x="0" y="0"/>
                </a:moveTo>
                <a:lnTo>
                  <a:pt x="8071756" y="0"/>
                </a:lnTo>
                <a:lnTo>
                  <a:pt x="8071756" y="7991039"/>
                </a:lnTo>
                <a:lnTo>
                  <a:pt x="0" y="7991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3FC5E20E-6F76-0651-6D05-A5BAFEC3BBB7}"/>
              </a:ext>
            </a:extLst>
          </p:cNvPr>
          <p:cNvSpPr txBox="1"/>
          <p:nvPr/>
        </p:nvSpPr>
        <p:spPr>
          <a:xfrm>
            <a:off x="10589895" y="5180800"/>
            <a:ext cx="684515" cy="1187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54"/>
              </a:lnSpc>
            </a:pPr>
            <a:r>
              <a:rPr lang="en-US" sz="7920" b="1" spc="277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16" name="Freeform 2">
            <a:extLst>
              <a:ext uri="{FF2B5EF4-FFF2-40B4-BE49-F238E27FC236}">
                <a16:creationId xmlns:a16="http://schemas.microsoft.com/office/drawing/2014/main" id="{275EA589-506C-91FF-606F-B4EC6A3B37E9}"/>
              </a:ext>
            </a:extLst>
          </p:cNvPr>
          <p:cNvSpPr/>
          <p:nvPr/>
        </p:nvSpPr>
        <p:spPr>
          <a:xfrm>
            <a:off x="15518929" y="9410699"/>
            <a:ext cx="2769071" cy="706113"/>
          </a:xfrm>
          <a:custGeom>
            <a:avLst/>
            <a:gdLst/>
            <a:ahLst/>
            <a:cxnLst/>
            <a:rect l="l" t="t" r="r" b="b"/>
            <a:pathLst>
              <a:path w="2769071" h="706113">
                <a:moveTo>
                  <a:pt x="0" y="0"/>
                </a:moveTo>
                <a:lnTo>
                  <a:pt x="2769071" y="0"/>
                </a:lnTo>
                <a:lnTo>
                  <a:pt x="2769071" y="706113"/>
                </a:lnTo>
                <a:lnTo>
                  <a:pt x="0" y="7061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4098" name="Picture 2" descr="Jornal on-line promoveu o leitor a ombudsman em tempo real - Jornal O Globo">
            <a:extLst>
              <a:ext uri="{FF2B5EF4-FFF2-40B4-BE49-F238E27FC236}">
                <a16:creationId xmlns:a16="http://schemas.microsoft.com/office/drawing/2014/main" id="{C2AEC994-1AF1-40A8-B9CD-FAA9806B9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793" y="923665"/>
            <a:ext cx="10344150" cy="6210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01DB50C5-E7D4-40D4-8F74-DCD218545B40}"/>
              </a:ext>
            </a:extLst>
          </p:cNvPr>
          <p:cNvSpPr/>
          <p:nvPr/>
        </p:nvSpPr>
        <p:spPr>
          <a:xfrm>
            <a:off x="1143000" y="7926706"/>
            <a:ext cx="9144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gênero é esse? 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que ele serve? 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 circula? 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linguagem é formal ou informal? </a:t>
            </a:r>
          </a:p>
        </p:txBody>
      </p:sp>
    </p:spTree>
    <p:extLst>
      <p:ext uri="{BB962C8B-B14F-4D97-AF65-F5344CB8AC3E}">
        <p14:creationId xmlns:p14="http://schemas.microsoft.com/office/powerpoint/2010/main" val="3968083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00BC4-AAF8-57A3-6A1D-EF4944259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760FEDFC-24E8-E915-8932-CFA93E442C97}"/>
              </a:ext>
            </a:extLst>
          </p:cNvPr>
          <p:cNvSpPr/>
          <p:nvPr/>
        </p:nvSpPr>
        <p:spPr>
          <a:xfrm rot="-5400000">
            <a:off x="12082234" y="-49051"/>
            <a:ext cx="6161145" cy="6250387"/>
          </a:xfrm>
          <a:custGeom>
            <a:avLst/>
            <a:gdLst/>
            <a:ahLst/>
            <a:cxnLst/>
            <a:rect l="l" t="t" r="r" b="b"/>
            <a:pathLst>
              <a:path w="8071756" h="7991038">
                <a:moveTo>
                  <a:pt x="0" y="0"/>
                </a:moveTo>
                <a:lnTo>
                  <a:pt x="8071756" y="0"/>
                </a:lnTo>
                <a:lnTo>
                  <a:pt x="8071756" y="7991039"/>
                </a:lnTo>
                <a:lnTo>
                  <a:pt x="0" y="7991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3FC5E20E-6F76-0651-6D05-A5BAFEC3BBB7}"/>
              </a:ext>
            </a:extLst>
          </p:cNvPr>
          <p:cNvSpPr txBox="1"/>
          <p:nvPr/>
        </p:nvSpPr>
        <p:spPr>
          <a:xfrm>
            <a:off x="10589895" y="5180800"/>
            <a:ext cx="684515" cy="1187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54"/>
              </a:lnSpc>
            </a:pPr>
            <a:r>
              <a:rPr lang="en-US" sz="7920" b="1" spc="277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16" name="Freeform 2">
            <a:extLst>
              <a:ext uri="{FF2B5EF4-FFF2-40B4-BE49-F238E27FC236}">
                <a16:creationId xmlns:a16="http://schemas.microsoft.com/office/drawing/2014/main" id="{275EA589-506C-91FF-606F-B4EC6A3B37E9}"/>
              </a:ext>
            </a:extLst>
          </p:cNvPr>
          <p:cNvSpPr/>
          <p:nvPr/>
        </p:nvSpPr>
        <p:spPr>
          <a:xfrm>
            <a:off x="15518929" y="9410699"/>
            <a:ext cx="2769071" cy="706113"/>
          </a:xfrm>
          <a:custGeom>
            <a:avLst/>
            <a:gdLst/>
            <a:ahLst/>
            <a:cxnLst/>
            <a:rect l="l" t="t" r="r" b="b"/>
            <a:pathLst>
              <a:path w="2769071" h="706113">
                <a:moveTo>
                  <a:pt x="0" y="0"/>
                </a:moveTo>
                <a:lnTo>
                  <a:pt x="2769071" y="0"/>
                </a:lnTo>
                <a:lnTo>
                  <a:pt x="2769071" y="706113"/>
                </a:lnTo>
                <a:lnTo>
                  <a:pt x="0" y="7061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01DB50C5-E7D4-40D4-8F74-DCD218545B40}"/>
              </a:ext>
            </a:extLst>
          </p:cNvPr>
          <p:cNvSpPr/>
          <p:nvPr/>
        </p:nvSpPr>
        <p:spPr>
          <a:xfrm>
            <a:off x="3886200" y="3882874"/>
            <a:ext cx="9144000" cy="186204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pt-BR" sz="115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ahnschrift SemiBold" panose="020B0502040204020203" pitchFamily="34" charset="0"/>
                <a:cs typeface="Arial" panose="020B0604020202020204" pitchFamily="34" charset="0"/>
              </a:rPr>
              <a:t>GABARITO</a:t>
            </a:r>
          </a:p>
        </p:txBody>
      </p:sp>
    </p:spTree>
    <p:extLst>
      <p:ext uri="{BB962C8B-B14F-4D97-AF65-F5344CB8AC3E}">
        <p14:creationId xmlns:p14="http://schemas.microsoft.com/office/powerpoint/2010/main" val="3070009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/>
          <p:cNvSpPr txBox="1"/>
          <p:nvPr/>
        </p:nvSpPr>
        <p:spPr>
          <a:xfrm>
            <a:off x="-4114800" y="-286867"/>
            <a:ext cx="13574445" cy="11749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20"/>
              </a:lnSpc>
            </a:pPr>
            <a:r>
              <a:rPr lang="en-US" sz="5400" b="1" dirty="0">
                <a:solidFill>
                  <a:schemeClr val="tx2"/>
                </a:solidFill>
                <a:latin typeface="Poppins Heavy"/>
                <a:ea typeface="Poppins Heavy"/>
                <a:cs typeface="Poppins Heavy"/>
                <a:sym typeface="Poppins Heavy"/>
              </a:rPr>
              <a:t>GABARITO</a:t>
            </a:r>
          </a:p>
        </p:txBody>
      </p:sp>
      <p:sp>
        <p:nvSpPr>
          <p:cNvPr id="16" name="Freeform 2">
            <a:extLst>
              <a:ext uri="{FF2B5EF4-FFF2-40B4-BE49-F238E27FC236}">
                <a16:creationId xmlns:a16="http://schemas.microsoft.com/office/drawing/2014/main" id="{04B18BD1-A0F7-4208-A327-2D43DB06D7A8}"/>
              </a:ext>
            </a:extLst>
          </p:cNvPr>
          <p:cNvSpPr/>
          <p:nvPr/>
        </p:nvSpPr>
        <p:spPr>
          <a:xfrm>
            <a:off x="15479445" y="9565824"/>
            <a:ext cx="2769071" cy="706113"/>
          </a:xfrm>
          <a:custGeom>
            <a:avLst/>
            <a:gdLst/>
            <a:ahLst/>
            <a:cxnLst/>
            <a:rect l="l" t="t" r="r" b="b"/>
            <a:pathLst>
              <a:path w="2769071" h="706113">
                <a:moveTo>
                  <a:pt x="0" y="0"/>
                </a:moveTo>
                <a:lnTo>
                  <a:pt x="2769071" y="0"/>
                </a:lnTo>
                <a:lnTo>
                  <a:pt x="2769071" y="706113"/>
                </a:lnTo>
                <a:lnTo>
                  <a:pt x="0" y="7061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2" name="Picture 2" descr="Erro de E-mail Principal no Envio para os Autores - OJS/SEER - Fórum do  Instituto Brasileiro de Informação em Ciência e Tecnologia">
            <a:extLst>
              <a:ext uri="{FF2B5EF4-FFF2-40B4-BE49-F238E27FC236}">
                <a16:creationId xmlns:a16="http://schemas.microsoft.com/office/drawing/2014/main" id="{08F5D74C-363B-2292-C910-321631581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5" y="1257551"/>
            <a:ext cx="563561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9966654-7DD5-2727-E8EB-5C0A1920B3AD}"/>
              </a:ext>
            </a:extLst>
          </p:cNvPr>
          <p:cNvSpPr txBox="1"/>
          <p:nvPr/>
        </p:nvSpPr>
        <p:spPr>
          <a:xfrm>
            <a:off x="6248400" y="296019"/>
            <a:ext cx="11525479" cy="10002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2800" b="1" dirty="0">
                <a:solidFill>
                  <a:schemeClr val="tx2"/>
                </a:solidFill>
              </a:rPr>
              <a:t>Que gênero é esse?</a:t>
            </a:r>
          </a:p>
          <a:p>
            <a:pPr>
              <a:buNone/>
            </a:pPr>
            <a:r>
              <a:rPr lang="pt-BR" sz="2800" dirty="0">
                <a:solidFill>
                  <a:schemeClr val="tx2"/>
                </a:solidFill>
              </a:rPr>
              <a:t>E-mail.</a:t>
            </a:r>
          </a:p>
          <a:p>
            <a:pPr>
              <a:buNone/>
            </a:pPr>
            <a:endParaRPr lang="pt-BR" sz="2800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BR" sz="2800" b="1" dirty="0">
                <a:solidFill>
                  <a:schemeClr val="tx2"/>
                </a:solidFill>
              </a:rPr>
              <a:t>✔ Para que ele serve?</a:t>
            </a:r>
          </a:p>
          <a:p>
            <a:pPr>
              <a:buNone/>
            </a:pPr>
            <a:r>
              <a:rPr lang="pt-BR" sz="2800" dirty="0">
                <a:solidFill>
                  <a:schemeClr val="tx2"/>
                </a:solidFill>
              </a:rPr>
              <a:t>Serve para enviar mensagens, informações, documentos e avisos pela internet.</a:t>
            </a:r>
          </a:p>
          <a:p>
            <a:pPr>
              <a:buNone/>
            </a:pPr>
            <a:br>
              <a:rPr lang="pt-BR" sz="2800" dirty="0">
                <a:solidFill>
                  <a:schemeClr val="tx2"/>
                </a:solidFill>
              </a:rPr>
            </a:br>
            <a:r>
              <a:rPr lang="pt-BR" sz="2800" b="1" dirty="0">
                <a:solidFill>
                  <a:schemeClr val="tx2"/>
                </a:solidFill>
              </a:rPr>
              <a:t>✔ Onde circula?</a:t>
            </a:r>
          </a:p>
          <a:p>
            <a:pPr>
              <a:buNone/>
            </a:pPr>
            <a:r>
              <a:rPr lang="pt-BR" sz="2800" dirty="0">
                <a:solidFill>
                  <a:schemeClr val="tx2"/>
                </a:solidFill>
              </a:rPr>
              <a:t>Circula em meios digitais, como: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celular;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computador;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aplicativos e plataformas de e-mail. </a:t>
            </a:r>
          </a:p>
          <a:p>
            <a:pPr>
              <a:buNone/>
            </a:pPr>
            <a:endParaRPr lang="pt-BR" sz="2800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BR" sz="2800" b="1" dirty="0">
                <a:solidFill>
                  <a:schemeClr val="tx2"/>
                </a:solidFill>
              </a:rPr>
              <a:t>✔ A linguagem é formal ou informal?</a:t>
            </a:r>
          </a:p>
          <a:p>
            <a:pPr>
              <a:buNone/>
            </a:pPr>
            <a:r>
              <a:rPr lang="pt-BR" sz="2800" dirty="0">
                <a:solidFill>
                  <a:schemeClr val="tx2"/>
                </a:solidFill>
              </a:rPr>
              <a:t>Formal, pois apresenta organização e linguagem mais séria/profissional.</a:t>
            </a:r>
          </a:p>
          <a:p>
            <a:pPr>
              <a:buNone/>
            </a:pPr>
            <a:endParaRPr lang="pt-BR" sz="2800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BR" sz="2800" b="1" dirty="0">
                <a:solidFill>
                  <a:schemeClr val="tx2"/>
                </a:solidFill>
              </a:rPr>
              <a:t>✔ Características do gênero presentes na imagem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remetente;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destinatário;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data;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endereço de e-mail;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organização das informações;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comunicação digital.</a:t>
            </a:r>
          </a:p>
        </p:txBody>
      </p:sp>
    </p:spTree>
    <p:extLst>
      <p:ext uri="{BB962C8B-B14F-4D97-AF65-F5344CB8AC3E}">
        <p14:creationId xmlns:p14="http://schemas.microsoft.com/office/powerpoint/2010/main" val="2122561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928B4-510C-05AC-112E-16891FA79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>
            <a:extLst>
              <a:ext uri="{FF2B5EF4-FFF2-40B4-BE49-F238E27FC236}">
                <a16:creationId xmlns:a16="http://schemas.microsoft.com/office/drawing/2014/main" id="{D3ADB9F4-B35A-AC27-7141-65C29FB16D07}"/>
              </a:ext>
            </a:extLst>
          </p:cNvPr>
          <p:cNvSpPr txBox="1"/>
          <p:nvPr/>
        </p:nvSpPr>
        <p:spPr>
          <a:xfrm>
            <a:off x="-4114800" y="-286867"/>
            <a:ext cx="13574445" cy="11749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20"/>
              </a:lnSpc>
            </a:pPr>
            <a:r>
              <a:rPr lang="en-US" sz="5400" b="1" dirty="0">
                <a:solidFill>
                  <a:schemeClr val="tx2"/>
                </a:solidFill>
                <a:latin typeface="Poppins Heavy"/>
                <a:ea typeface="Poppins Heavy"/>
                <a:cs typeface="Poppins Heavy"/>
                <a:sym typeface="Poppins Heavy"/>
              </a:rPr>
              <a:t>GABARITO</a:t>
            </a:r>
          </a:p>
        </p:txBody>
      </p:sp>
      <p:sp>
        <p:nvSpPr>
          <p:cNvPr id="16" name="Freeform 2">
            <a:extLst>
              <a:ext uri="{FF2B5EF4-FFF2-40B4-BE49-F238E27FC236}">
                <a16:creationId xmlns:a16="http://schemas.microsoft.com/office/drawing/2014/main" id="{2F8B73B0-3E24-1376-7BB6-F7B2849743DA}"/>
              </a:ext>
            </a:extLst>
          </p:cNvPr>
          <p:cNvSpPr/>
          <p:nvPr/>
        </p:nvSpPr>
        <p:spPr>
          <a:xfrm>
            <a:off x="15479445" y="9565824"/>
            <a:ext cx="2769071" cy="706113"/>
          </a:xfrm>
          <a:custGeom>
            <a:avLst/>
            <a:gdLst/>
            <a:ahLst/>
            <a:cxnLst/>
            <a:rect l="l" t="t" r="r" b="b"/>
            <a:pathLst>
              <a:path w="2769071" h="706113">
                <a:moveTo>
                  <a:pt x="0" y="0"/>
                </a:moveTo>
                <a:lnTo>
                  <a:pt x="2769071" y="0"/>
                </a:lnTo>
                <a:lnTo>
                  <a:pt x="2769071" y="706113"/>
                </a:lnTo>
                <a:lnTo>
                  <a:pt x="0" y="7061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3" name="Picture 4" descr="Meme da garotinha que parece ter colocado fogo em casa é vendido por R$ 2,5  mi | CNN Brasil">
            <a:extLst>
              <a:ext uri="{FF2B5EF4-FFF2-40B4-BE49-F238E27FC236}">
                <a16:creationId xmlns:a16="http://schemas.microsoft.com/office/drawing/2014/main" id="{846DEF8E-89D7-6511-373B-647E8A63B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21" y="927942"/>
            <a:ext cx="5505679" cy="502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32E915A-85D7-BC7A-CA60-F7334218A85D}"/>
              </a:ext>
            </a:extLst>
          </p:cNvPr>
          <p:cNvSpPr txBox="1"/>
          <p:nvPr/>
        </p:nvSpPr>
        <p:spPr>
          <a:xfrm>
            <a:off x="6400800" y="72387"/>
            <a:ext cx="11206716" cy="91409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2800" b="1" dirty="0">
                <a:solidFill>
                  <a:schemeClr val="tx2"/>
                </a:solidFill>
              </a:rPr>
              <a:t>✔ Que gênero é esse?</a:t>
            </a:r>
          </a:p>
          <a:p>
            <a:pPr>
              <a:buNone/>
            </a:pPr>
            <a:r>
              <a:rPr lang="pt-BR" sz="2800" dirty="0">
                <a:solidFill>
                  <a:schemeClr val="tx2"/>
                </a:solidFill>
              </a:rPr>
              <a:t>Meme.</a:t>
            </a:r>
          </a:p>
          <a:p>
            <a:pPr>
              <a:buNone/>
            </a:pPr>
            <a:br>
              <a:rPr lang="pt-BR" sz="2800" dirty="0">
                <a:solidFill>
                  <a:schemeClr val="tx2"/>
                </a:solidFill>
              </a:rPr>
            </a:br>
            <a:r>
              <a:rPr lang="pt-BR" sz="2800" b="1" dirty="0">
                <a:solidFill>
                  <a:schemeClr val="tx2"/>
                </a:solidFill>
              </a:rPr>
              <a:t>✔ Para que ele serve?</a:t>
            </a:r>
          </a:p>
          <a:p>
            <a:pPr>
              <a:buNone/>
            </a:pPr>
            <a:r>
              <a:rPr lang="pt-BR" sz="2800" dirty="0">
                <a:solidFill>
                  <a:schemeClr val="tx2"/>
                </a:solidFill>
              </a:rPr>
              <a:t>Serve para divertir, fazer humor ou criar ironias sobre situações do cotidiano.</a:t>
            </a:r>
          </a:p>
          <a:p>
            <a:pPr>
              <a:buNone/>
            </a:pPr>
            <a:br>
              <a:rPr lang="pt-BR" sz="2800" dirty="0">
                <a:solidFill>
                  <a:schemeClr val="tx2"/>
                </a:solidFill>
              </a:rPr>
            </a:br>
            <a:r>
              <a:rPr lang="pt-BR" sz="2800" b="1" dirty="0">
                <a:solidFill>
                  <a:schemeClr val="tx2"/>
                </a:solidFill>
              </a:rPr>
              <a:t>✔ Onde circula?</a:t>
            </a:r>
          </a:p>
          <a:p>
            <a:pPr>
              <a:buNone/>
            </a:pPr>
            <a:r>
              <a:rPr lang="pt-BR" sz="2800" dirty="0">
                <a:solidFill>
                  <a:schemeClr val="tx2"/>
                </a:solidFill>
              </a:rPr>
              <a:t>Circula principalmente: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nas redes sociais;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aplicativos de mensagens;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sites da internet. </a:t>
            </a:r>
          </a:p>
          <a:p>
            <a:pPr>
              <a:buNone/>
            </a:pPr>
            <a:endParaRPr lang="pt-BR" sz="2800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BR" sz="2800" b="1" dirty="0">
                <a:solidFill>
                  <a:schemeClr val="tx2"/>
                </a:solidFill>
              </a:rPr>
              <a:t>✔ A linguagem é formal ou informal?</a:t>
            </a:r>
          </a:p>
          <a:p>
            <a:pPr>
              <a:buNone/>
            </a:pPr>
            <a:r>
              <a:rPr lang="pt-BR" sz="2800" dirty="0">
                <a:solidFill>
                  <a:schemeClr val="tx2"/>
                </a:solidFill>
              </a:rPr>
              <a:t>Informal, pois utiliza humor e linguagem descontraída.</a:t>
            </a:r>
          </a:p>
          <a:p>
            <a:pPr>
              <a:buNone/>
            </a:pPr>
            <a:br>
              <a:rPr lang="pt-BR" sz="2800" dirty="0">
                <a:solidFill>
                  <a:schemeClr val="tx2"/>
                </a:solidFill>
              </a:rPr>
            </a:br>
            <a:r>
              <a:rPr lang="pt-BR" sz="2800" b="1" dirty="0">
                <a:solidFill>
                  <a:schemeClr val="tx2"/>
                </a:solidFill>
              </a:rPr>
              <a:t>✔ Características do gênero presentes na imagem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uso de imagem marcante;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intenção de humor ou ironia;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circulação rápida na internet;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linguagem simples e divertida.</a:t>
            </a:r>
            <a:endParaRPr lang="pt-B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600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C477C-8278-9694-1DFB-58831FDBC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>
            <a:extLst>
              <a:ext uri="{FF2B5EF4-FFF2-40B4-BE49-F238E27FC236}">
                <a16:creationId xmlns:a16="http://schemas.microsoft.com/office/drawing/2014/main" id="{71C27958-3E4F-36A6-D1F2-0E2D13303691}"/>
              </a:ext>
            </a:extLst>
          </p:cNvPr>
          <p:cNvSpPr txBox="1"/>
          <p:nvPr/>
        </p:nvSpPr>
        <p:spPr>
          <a:xfrm>
            <a:off x="-4114800" y="-286867"/>
            <a:ext cx="13574445" cy="11749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20"/>
              </a:lnSpc>
            </a:pPr>
            <a:r>
              <a:rPr lang="en-US" sz="5400" b="1" dirty="0">
                <a:solidFill>
                  <a:schemeClr val="tx2"/>
                </a:solidFill>
                <a:latin typeface="Poppins Heavy"/>
                <a:ea typeface="Poppins Heavy"/>
                <a:cs typeface="Poppins Heavy"/>
                <a:sym typeface="Poppins Heavy"/>
              </a:rPr>
              <a:t>GABARITO</a:t>
            </a:r>
          </a:p>
        </p:txBody>
      </p:sp>
      <p:sp>
        <p:nvSpPr>
          <p:cNvPr id="16" name="Freeform 2">
            <a:extLst>
              <a:ext uri="{FF2B5EF4-FFF2-40B4-BE49-F238E27FC236}">
                <a16:creationId xmlns:a16="http://schemas.microsoft.com/office/drawing/2014/main" id="{CF6ECA1A-BF1F-2CB4-27DD-097458A9EB97}"/>
              </a:ext>
            </a:extLst>
          </p:cNvPr>
          <p:cNvSpPr/>
          <p:nvPr/>
        </p:nvSpPr>
        <p:spPr>
          <a:xfrm>
            <a:off x="15479445" y="9565824"/>
            <a:ext cx="2769071" cy="706113"/>
          </a:xfrm>
          <a:custGeom>
            <a:avLst/>
            <a:gdLst/>
            <a:ahLst/>
            <a:cxnLst/>
            <a:rect l="l" t="t" r="r" b="b"/>
            <a:pathLst>
              <a:path w="2769071" h="706113">
                <a:moveTo>
                  <a:pt x="0" y="0"/>
                </a:moveTo>
                <a:lnTo>
                  <a:pt x="2769071" y="0"/>
                </a:lnTo>
                <a:lnTo>
                  <a:pt x="2769071" y="706113"/>
                </a:lnTo>
                <a:lnTo>
                  <a:pt x="0" y="7061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2" name="Picture 2" descr="Como fazer print de conversas inteiras no WhatsApp">
            <a:extLst>
              <a:ext uri="{FF2B5EF4-FFF2-40B4-BE49-F238E27FC236}">
                <a16:creationId xmlns:a16="http://schemas.microsoft.com/office/drawing/2014/main" id="{27E1E3A7-A995-0CDA-2EE0-01D3F3C81C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74"/>
          <a:stretch>
            <a:fillRect/>
          </a:stretch>
        </p:blipFill>
        <p:spPr bwMode="auto">
          <a:xfrm>
            <a:off x="228601" y="908449"/>
            <a:ext cx="5715000" cy="565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62BCC45-28CF-6928-AA27-BFB360E673E0}"/>
              </a:ext>
            </a:extLst>
          </p:cNvPr>
          <p:cNvSpPr txBox="1"/>
          <p:nvPr/>
        </p:nvSpPr>
        <p:spPr>
          <a:xfrm>
            <a:off x="6172200" y="114300"/>
            <a:ext cx="11206716" cy="10095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2600" b="1" dirty="0">
                <a:solidFill>
                  <a:schemeClr val="tx2"/>
                </a:solidFill>
              </a:rPr>
              <a:t>✔ Que gênero é esse?</a:t>
            </a:r>
          </a:p>
          <a:p>
            <a:pPr>
              <a:buNone/>
            </a:pPr>
            <a:r>
              <a:rPr lang="pt-BR" sz="2600" dirty="0">
                <a:solidFill>
                  <a:schemeClr val="tx2"/>
                </a:solidFill>
              </a:rPr>
              <a:t>Mensagem digital / conversa em aplicativo de mensagens.</a:t>
            </a:r>
          </a:p>
          <a:p>
            <a:pPr>
              <a:buNone/>
            </a:pPr>
            <a:br>
              <a:rPr lang="pt-BR" sz="2600" dirty="0">
                <a:solidFill>
                  <a:schemeClr val="tx2"/>
                </a:solidFill>
              </a:rPr>
            </a:br>
            <a:r>
              <a:rPr lang="pt-BR" sz="2600" b="1" dirty="0">
                <a:solidFill>
                  <a:schemeClr val="tx2"/>
                </a:solidFill>
              </a:rPr>
              <a:t>✔ Para que ele serve?</a:t>
            </a:r>
          </a:p>
          <a:p>
            <a:pPr>
              <a:buNone/>
            </a:pPr>
            <a:r>
              <a:rPr lang="pt-BR" sz="2600" dirty="0">
                <a:solidFill>
                  <a:schemeClr val="tx2"/>
                </a:solidFill>
              </a:rPr>
              <a:t>Serve para conversar, trocar informações e se comunicar rapidamente pela internet.</a:t>
            </a:r>
          </a:p>
          <a:p>
            <a:pPr>
              <a:buNone/>
            </a:pPr>
            <a:br>
              <a:rPr lang="pt-BR" sz="2600" dirty="0">
                <a:solidFill>
                  <a:schemeClr val="tx2"/>
                </a:solidFill>
              </a:rPr>
            </a:br>
            <a:r>
              <a:rPr lang="pt-BR" sz="2600" b="1" dirty="0">
                <a:solidFill>
                  <a:schemeClr val="tx2"/>
                </a:solidFill>
              </a:rPr>
              <a:t>✔ Onde circula?</a:t>
            </a:r>
          </a:p>
          <a:p>
            <a:pPr>
              <a:buNone/>
            </a:pPr>
            <a:r>
              <a:rPr lang="pt-BR" sz="2600" dirty="0">
                <a:solidFill>
                  <a:schemeClr val="tx2"/>
                </a:solidFill>
              </a:rPr>
              <a:t>Circula: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chemeClr val="tx2"/>
                </a:solidFill>
              </a:rPr>
              <a:t> em aplicativos de mensagens;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chemeClr val="tx2"/>
                </a:solidFill>
              </a:rPr>
              <a:t> celulares;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chemeClr val="tx2"/>
                </a:solidFill>
              </a:rPr>
              <a:t> internet. </a:t>
            </a:r>
          </a:p>
          <a:p>
            <a:pPr>
              <a:buNone/>
            </a:pPr>
            <a:r>
              <a:rPr lang="pt-BR" sz="2600" dirty="0">
                <a:solidFill>
                  <a:schemeClr val="tx2"/>
                </a:solidFill>
              </a:rPr>
              <a:t>Exemplo: WhatsApp e </a:t>
            </a:r>
            <a:r>
              <a:rPr lang="pt-BR" sz="2600" dirty="0" err="1">
                <a:solidFill>
                  <a:schemeClr val="tx2"/>
                </a:solidFill>
              </a:rPr>
              <a:t>Telegram</a:t>
            </a:r>
            <a:r>
              <a:rPr lang="pt-BR" sz="2600" dirty="0">
                <a:solidFill>
                  <a:schemeClr val="tx2"/>
                </a:solidFill>
              </a:rPr>
              <a:t>.</a:t>
            </a:r>
          </a:p>
          <a:p>
            <a:pPr>
              <a:buNone/>
            </a:pPr>
            <a:endParaRPr lang="pt-BR" sz="2600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BR" sz="2600" b="1" dirty="0">
                <a:solidFill>
                  <a:schemeClr val="tx2"/>
                </a:solidFill>
              </a:rPr>
              <a:t>✔ A linguagem é formal ou informal?</a:t>
            </a:r>
          </a:p>
          <a:p>
            <a:pPr>
              <a:buNone/>
            </a:pPr>
            <a:r>
              <a:rPr lang="pt-BR" sz="2600" dirty="0">
                <a:solidFill>
                  <a:schemeClr val="tx2"/>
                </a:solidFill>
              </a:rPr>
              <a:t>Informal, pois apresenta linguagem mais espontânea e próxima da fala do dia a dia.</a:t>
            </a:r>
          </a:p>
          <a:p>
            <a:pPr>
              <a:buNone/>
            </a:pPr>
            <a:br>
              <a:rPr lang="pt-BR" sz="2600" dirty="0">
                <a:solidFill>
                  <a:schemeClr val="tx2"/>
                </a:solidFill>
              </a:rPr>
            </a:br>
            <a:r>
              <a:rPr lang="pt-BR" sz="2600" b="1" dirty="0">
                <a:solidFill>
                  <a:schemeClr val="tx2"/>
                </a:solidFill>
              </a:rPr>
              <a:t>✔ Características do gênero presentes na imagem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chemeClr val="tx2"/>
                </a:solidFill>
              </a:rPr>
              <a:t> mensagens curtas;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chemeClr val="tx2"/>
                </a:solidFill>
              </a:rPr>
              <a:t> conversa rápida;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chemeClr val="tx2"/>
                </a:solidFill>
              </a:rPr>
              <a:t> uso de emojis;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chemeClr val="tx2"/>
                </a:solidFill>
              </a:rPr>
              <a:t> interação entre pessoas;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chemeClr val="tx2"/>
                </a:solidFill>
              </a:rPr>
              <a:t> linguagem simples;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chemeClr val="tx2"/>
                </a:solidFill>
              </a:rPr>
              <a:t> comunicação instantânea.</a:t>
            </a:r>
          </a:p>
        </p:txBody>
      </p:sp>
    </p:spTree>
    <p:extLst>
      <p:ext uri="{BB962C8B-B14F-4D97-AF65-F5344CB8AC3E}">
        <p14:creationId xmlns:p14="http://schemas.microsoft.com/office/powerpoint/2010/main" val="47097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2533</TotalTime>
  <Words>524</Words>
  <Application>Microsoft Office PowerPoint</Application>
  <PresentationFormat>Personalizar</PresentationFormat>
  <Paragraphs>104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Berlin Sans FB Demi</vt:lpstr>
      <vt:lpstr>Poppins Heavy</vt:lpstr>
      <vt:lpstr>Arial</vt:lpstr>
      <vt:lpstr>Bahnschrift SemiBold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Método</dc:title>
  <dc:creator>Mauricio Araujo</dc:creator>
  <cp:lastModifiedBy>Maurício Araújo</cp:lastModifiedBy>
  <cp:revision>25</cp:revision>
  <dcterms:created xsi:type="dcterms:W3CDTF">2006-08-16T00:00:00Z</dcterms:created>
  <dcterms:modified xsi:type="dcterms:W3CDTF">2026-08-07T12:06:55Z</dcterms:modified>
  <dc:identifier>DAGt_OF_4K4</dc:identifier>
</cp:coreProperties>
</file>