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70" r:id="rId3"/>
    <p:sldId id="271" r:id="rId4"/>
    <p:sldId id="273" r:id="rId5"/>
    <p:sldId id="274" r:id="rId6"/>
    <p:sldId id="275" r:id="rId7"/>
    <p:sldId id="276" r:id="rId8"/>
    <p:sldId id="277" r:id="rId9"/>
    <p:sldId id="278" r:id="rId10"/>
    <p:sldId id="279" r:id="rId11"/>
  </p:sldIdLst>
  <p:sldSz cx="18288000" cy="10287000"/>
  <p:notesSz cx="6858000" cy="9144000"/>
  <p:embeddedFontLst>
    <p:embeddedFont>
      <p:font typeface="Bernard MT Condensed" panose="02050806060905020404" pitchFamily="18" charset="0"/>
      <p:regular r:id="rId13"/>
    </p:embeddedFont>
    <p:embeddedFont>
      <p:font typeface="Poppins Heavy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DFAD8-1377-4762-A9F8-8FAEC2C5C68D}" type="datetimeFigureOut">
              <a:rPr lang="pt-BR" smtClean="0"/>
              <a:t>07/08/2026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BF725-CC89-4FF9-98D1-E9C988217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1142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BF725-CC89-4FF9-98D1-E9C988217B1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89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CFB">
                <a:alpha val="100000"/>
              </a:srgbClr>
            </a:gs>
            <a:gs pos="50000">
              <a:srgbClr val="CFE0E4">
                <a:alpha val="100000"/>
              </a:srgbClr>
            </a:gs>
            <a:gs pos="100000">
              <a:srgbClr val="AED2E4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9099" y="0"/>
            <a:ext cx="5968663" cy="6067256"/>
          </a:xfrm>
          <a:custGeom>
            <a:avLst/>
            <a:gdLst/>
            <a:ahLst/>
            <a:cxnLst/>
            <a:rect l="l" t="t" r="r" b="b"/>
            <a:pathLst>
              <a:path w="5968663" h="6067256">
                <a:moveTo>
                  <a:pt x="5968663" y="6067255"/>
                </a:moveTo>
                <a:lnTo>
                  <a:pt x="0" y="6067255"/>
                </a:lnTo>
                <a:lnTo>
                  <a:pt x="0" y="0"/>
                </a:lnTo>
                <a:lnTo>
                  <a:pt x="5968663" y="0"/>
                </a:lnTo>
                <a:lnTo>
                  <a:pt x="5968663" y="606725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478000" y="9411499"/>
            <a:ext cx="3515327" cy="875501"/>
          </a:xfrm>
          <a:custGeom>
            <a:avLst/>
            <a:gdLst/>
            <a:ahLst/>
            <a:cxnLst/>
            <a:rect l="l" t="t" r="r" b="b"/>
            <a:pathLst>
              <a:path w="5519482" h="1407468">
                <a:moveTo>
                  <a:pt x="0" y="0"/>
                </a:moveTo>
                <a:lnTo>
                  <a:pt x="5519482" y="0"/>
                </a:lnTo>
                <a:lnTo>
                  <a:pt x="5519482" y="1407468"/>
                </a:lnTo>
                <a:lnTo>
                  <a:pt x="0" y="14074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ADAAFA0-EEAA-42DE-BBF0-87D5A5AD0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9" y="2453445"/>
            <a:ext cx="11841119" cy="6670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AFF1E64-0800-4B16-9648-6D45C3E4B688}"/>
              </a:ext>
            </a:extLst>
          </p:cNvPr>
          <p:cNvSpPr txBox="1"/>
          <p:nvPr/>
        </p:nvSpPr>
        <p:spPr>
          <a:xfrm>
            <a:off x="6096000" y="419100"/>
            <a:ext cx="1019407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ln w="66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ernard MT Condensed" panose="02050806060905020404" pitchFamily="18" charset="0"/>
              </a:rPr>
              <a:t>GÊNEROS DIGITAIS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68057" y="1454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04B18BD1-A0F7-4208-A327-2D43DB06D7A8}"/>
              </a:ext>
            </a:extLst>
          </p:cNvPr>
          <p:cNvSpPr/>
          <p:nvPr/>
        </p:nvSpPr>
        <p:spPr>
          <a:xfrm>
            <a:off x="15367522" y="9571140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3399595-A0CD-2C65-DDF4-D172F9700BF8}"/>
              </a:ext>
            </a:extLst>
          </p:cNvPr>
          <p:cNvSpPr txBox="1"/>
          <p:nvPr/>
        </p:nvSpPr>
        <p:spPr>
          <a:xfrm>
            <a:off x="601281" y="952500"/>
            <a:ext cx="113265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3200" b="1" dirty="0">
                <a:solidFill>
                  <a:schemeClr val="tx2"/>
                </a:solidFill>
              </a:rPr>
              <a:t>Os gêneros digitais fazem parte da nossa rotina e ajudam as pessoas a se comunicar, aprender e compartilhar informações de forma rápida e prática.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50E6A41-6466-47D3-99DA-69C2BD8A2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1264" y="3235371"/>
            <a:ext cx="7086600" cy="626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04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57425" y="-44621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04B18BD1-A0F7-4208-A327-2D43DB06D7A8}"/>
              </a:ext>
            </a:extLst>
          </p:cNvPr>
          <p:cNvSpPr/>
          <p:nvPr/>
        </p:nvSpPr>
        <p:spPr>
          <a:xfrm>
            <a:off x="14986521" y="9580887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B5354B3-E873-B515-EFAE-8C95DB34FA16}"/>
              </a:ext>
            </a:extLst>
          </p:cNvPr>
          <p:cNvSpPr txBox="1"/>
          <p:nvPr/>
        </p:nvSpPr>
        <p:spPr>
          <a:xfrm>
            <a:off x="623435" y="701017"/>
            <a:ext cx="12406766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3600" b="1" dirty="0">
                <a:solidFill>
                  <a:schemeClr val="tx2"/>
                </a:solidFill>
              </a:rPr>
              <a:t>O que são gêneros digitais?</a:t>
            </a:r>
          </a:p>
          <a:p>
            <a:pPr>
              <a:buNone/>
            </a:pPr>
            <a:r>
              <a:rPr lang="pt-BR" sz="3600" dirty="0">
                <a:solidFill>
                  <a:schemeClr val="tx2"/>
                </a:solidFill>
              </a:rPr>
              <a:t>Os gêneros digitais são textos que circulam na internet e em aparelhos eletrônicos, como celular, tablet e computador.</a:t>
            </a:r>
          </a:p>
          <a:p>
            <a:pPr>
              <a:buNone/>
            </a:pPr>
            <a:endParaRPr lang="pt-BR" sz="36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3600" b="1" dirty="0">
                <a:solidFill>
                  <a:schemeClr val="tx2"/>
                </a:solidFill>
              </a:rPr>
              <a:t>Eles são usados para: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informar;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conversar;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convidar;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divertir;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compartilhar opiniões. </a:t>
            </a:r>
          </a:p>
          <a:p>
            <a:pPr>
              <a:buNone/>
            </a:pPr>
            <a:endParaRPr lang="pt-BR" sz="36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3600" b="1" dirty="0">
                <a:solidFill>
                  <a:schemeClr val="tx2"/>
                </a:solidFill>
              </a:rPr>
              <a:t>Exemplos: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e-mail;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mensagem de aplicativo;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meme;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postagem em rede social;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notícia online.</a:t>
            </a:r>
          </a:p>
        </p:txBody>
      </p:sp>
    </p:spTree>
    <p:extLst>
      <p:ext uri="{BB962C8B-B14F-4D97-AF65-F5344CB8AC3E}">
        <p14:creationId xmlns:p14="http://schemas.microsoft.com/office/powerpoint/2010/main" val="158375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82234" y="-49051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630CD1C-51EA-12F1-FD95-2C7774DF64FE}"/>
              </a:ext>
            </a:extLst>
          </p:cNvPr>
          <p:cNvSpPr txBox="1"/>
          <p:nvPr/>
        </p:nvSpPr>
        <p:spPr>
          <a:xfrm>
            <a:off x="315962" y="197654"/>
            <a:ext cx="14085837" cy="9818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4400" b="1" dirty="0">
                <a:solidFill>
                  <a:schemeClr val="tx2"/>
                </a:solidFill>
              </a:rPr>
              <a:t>CARACTERÍSTICAS DOS GÊNEROS DIGITAIS</a:t>
            </a:r>
          </a:p>
          <a:p>
            <a:pPr>
              <a:buNone/>
            </a:pPr>
            <a:endParaRPr lang="pt-BR" sz="28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Linguagem rápida e objetiva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Os textos digitais geralmente são curtos e diretos.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Exemplo:</a:t>
            </a: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dirty="0">
                <a:solidFill>
                  <a:schemeClr val="tx2"/>
                </a:solidFill>
              </a:rPr>
              <a:t>“Reunião amanhã às 19h.”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endParaRPr lang="pt-BR" sz="2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Circulam na internet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Podem ser enviados por: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aplicativos;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redes sociais;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sites;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e-mail. </a:t>
            </a:r>
          </a:p>
          <a:p>
            <a:pPr>
              <a:buNone/>
            </a:pPr>
            <a:br>
              <a:rPr lang="pt-BR" sz="2800" dirty="0">
                <a:solidFill>
                  <a:schemeClr val="tx2"/>
                </a:solidFill>
              </a:rPr>
            </a:br>
            <a:endParaRPr lang="pt-BR" sz="28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✔ Misturam texto e imagem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Muitos gêneros digitais usam: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emojis 😀;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fotos 📸;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vídeos 🎥;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figurinhas.</a:t>
            </a:r>
            <a:endParaRPr lang="pt-BR" dirty="0">
              <a:solidFill>
                <a:schemeClr val="tx2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2398D3E-D61B-3F5D-2015-0BF6C606F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924300"/>
            <a:ext cx="6287377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98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42750" y="-44621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-219952" y="7974"/>
            <a:ext cx="13574445" cy="1172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</a:pPr>
            <a:r>
              <a:rPr lang="pt-BR" sz="5400" b="1" dirty="0">
                <a:solidFill>
                  <a:schemeClr val="tx2"/>
                </a:solidFill>
              </a:rPr>
              <a:t>Onde encontramos os gêneros digitais?</a:t>
            </a:r>
            <a:endParaRPr lang="en-US" sz="5400" b="1" dirty="0">
              <a:solidFill>
                <a:schemeClr val="tx2"/>
              </a:solidFill>
              <a:latin typeface="Poppins Heavy"/>
              <a:ea typeface="Poppins Heavy"/>
              <a:cs typeface="Poppins Heavy"/>
              <a:sym typeface="Poppins Heavy"/>
            </a:endParaRP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04B18BD1-A0F7-4208-A327-2D43DB06D7A8}"/>
              </a:ext>
            </a:extLst>
          </p:cNvPr>
          <p:cNvSpPr/>
          <p:nvPr/>
        </p:nvSpPr>
        <p:spPr>
          <a:xfrm>
            <a:off x="15479445" y="9565824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1026" name="Picture 2" descr="Mundo digital esconde perigos para as crianças; saiba como protegê-las — Senado Notícias">
            <a:extLst>
              <a:ext uri="{FF2B5EF4-FFF2-40B4-BE49-F238E27FC236}">
                <a16:creationId xmlns:a16="http://schemas.microsoft.com/office/drawing/2014/main" id="{BC9574E6-B249-C198-5E0E-EEE77B0F9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39729"/>
            <a:ext cx="7407078" cy="49351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A34306C-601D-B242-67FF-B1F3FD3A71C2}"/>
              </a:ext>
            </a:extLst>
          </p:cNvPr>
          <p:cNvSpPr txBox="1"/>
          <p:nvPr/>
        </p:nvSpPr>
        <p:spPr>
          <a:xfrm>
            <a:off x="2133600" y="6274910"/>
            <a:ext cx="84164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i="1" dirty="0"/>
              <a:t>https://www12.senado.leg.br/noticias/infomaterias/2025/09/mundo-digital-esconde-perigos-para-as-criancas-saiba-como-protege-las?utm_source=chatgpt.com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F1960AE-5047-FD2A-0C76-A7676DE81EAB}"/>
              </a:ext>
            </a:extLst>
          </p:cNvPr>
          <p:cNvSpPr txBox="1"/>
          <p:nvPr/>
        </p:nvSpPr>
        <p:spPr>
          <a:xfrm>
            <a:off x="533400" y="6798130"/>
            <a:ext cx="105474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3600" b="1" dirty="0">
                <a:solidFill>
                  <a:schemeClr val="tx2"/>
                </a:solidFill>
              </a:rPr>
              <a:t>Podemos encontrar gêneros digitais em: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redes sociais;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aplicativos de mensagens;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sites;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e-mails;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2"/>
                </a:solidFill>
              </a:rPr>
              <a:t> jogos online.</a:t>
            </a: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561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85778" y="-1759586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-1758023" y="193236"/>
            <a:ext cx="13574445" cy="1172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</a:pPr>
            <a:r>
              <a:rPr lang="pt-BR" sz="5400" dirty="0">
                <a:solidFill>
                  <a:schemeClr val="tx2"/>
                </a:solidFill>
              </a:rPr>
              <a:t>PRINCIPAIS GÊNEROS DIGITAIS</a:t>
            </a:r>
            <a:endParaRPr lang="en-US" sz="5400" b="1" dirty="0">
              <a:solidFill>
                <a:schemeClr val="tx2"/>
              </a:solidFill>
              <a:latin typeface="Poppins Heavy"/>
              <a:ea typeface="Poppins Heavy"/>
              <a:cs typeface="Poppins Heavy"/>
              <a:sym typeface="Poppins Heavy"/>
            </a:endParaRP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04B18BD1-A0F7-4208-A327-2D43DB06D7A8}"/>
              </a:ext>
            </a:extLst>
          </p:cNvPr>
          <p:cNvSpPr/>
          <p:nvPr/>
        </p:nvSpPr>
        <p:spPr>
          <a:xfrm>
            <a:off x="15479445" y="9580887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98339AB-FF9C-DC42-FF51-85BEF8521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72627"/>
            <a:ext cx="8011788" cy="51872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D9AF99E-722E-C48C-4940-03416770A5E9}"/>
              </a:ext>
            </a:extLst>
          </p:cNvPr>
          <p:cNvSpPr txBox="1"/>
          <p:nvPr/>
        </p:nvSpPr>
        <p:spPr>
          <a:xfrm>
            <a:off x="625737" y="2019300"/>
            <a:ext cx="10026502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EMAIL</a:t>
            </a:r>
          </a:p>
          <a:p>
            <a:pPr>
              <a:buNone/>
            </a:pPr>
            <a:endParaRPr lang="pt-BR" sz="28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Para que serve?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enviar informações;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fazer convites;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 mandar avisos;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2"/>
                </a:solidFill>
              </a:rPr>
              <a:t>conversar formalmente. </a:t>
            </a:r>
          </a:p>
          <a:p>
            <a:pPr>
              <a:buNone/>
            </a:pPr>
            <a:endParaRPr lang="pt-BR" sz="28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2800" b="1" dirty="0">
                <a:solidFill>
                  <a:schemeClr val="tx2"/>
                </a:solidFill>
              </a:rPr>
              <a:t>Características:</a:t>
            </a:r>
          </a:p>
          <a:p>
            <a:pPr>
              <a:buNone/>
            </a:pPr>
            <a:r>
              <a:rPr lang="pt-BR" sz="2800" dirty="0">
                <a:solidFill>
                  <a:schemeClr val="tx2"/>
                </a:solidFill>
              </a:rPr>
              <a:t>✔ possui assunto;</a:t>
            </a: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dirty="0">
                <a:solidFill>
                  <a:schemeClr val="tx2"/>
                </a:solidFill>
              </a:rPr>
              <a:t>✔ tem remetente e destinatário;</a:t>
            </a: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dirty="0">
                <a:solidFill>
                  <a:schemeClr val="tx2"/>
                </a:solidFill>
              </a:rPr>
              <a:t>✔ usa linguagem clara;</a:t>
            </a:r>
            <a:br>
              <a:rPr lang="pt-BR" sz="2800" dirty="0">
                <a:solidFill>
                  <a:schemeClr val="tx2"/>
                </a:solidFill>
              </a:rPr>
            </a:br>
            <a:r>
              <a:rPr lang="pt-BR" sz="2800" dirty="0">
                <a:solidFill>
                  <a:schemeClr val="tx2"/>
                </a:solidFill>
              </a:rPr>
              <a:t>✔ pode ser formal.</a:t>
            </a:r>
          </a:p>
        </p:txBody>
      </p:sp>
    </p:spTree>
    <p:extLst>
      <p:ext uri="{BB962C8B-B14F-4D97-AF65-F5344CB8AC3E}">
        <p14:creationId xmlns:p14="http://schemas.microsoft.com/office/powerpoint/2010/main" val="2881203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82234" y="-13609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-2300035" y="409178"/>
            <a:ext cx="13574445" cy="1172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</a:pPr>
            <a:r>
              <a:rPr lang="pt-BR" sz="5400" b="1" dirty="0">
                <a:solidFill>
                  <a:schemeClr val="tx2"/>
                </a:solidFill>
              </a:rPr>
              <a:t>Mensagem de aplicativo</a:t>
            </a:r>
            <a:endParaRPr lang="en-US" sz="5400" b="1" dirty="0">
              <a:solidFill>
                <a:schemeClr val="tx2"/>
              </a:solidFill>
              <a:latin typeface="Poppins Heavy"/>
              <a:ea typeface="Poppins Heavy"/>
              <a:cs typeface="Poppins Heavy"/>
              <a:sym typeface="Poppins Heavy"/>
            </a:endParaRP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04B18BD1-A0F7-4208-A327-2D43DB06D7A8}"/>
              </a:ext>
            </a:extLst>
          </p:cNvPr>
          <p:cNvSpPr/>
          <p:nvPr/>
        </p:nvSpPr>
        <p:spPr>
          <a:xfrm>
            <a:off x="15518929" y="9587089"/>
            <a:ext cx="2769071" cy="706113"/>
          </a:xfrm>
          <a:custGeom>
            <a:avLst/>
            <a:gdLst/>
            <a:ahLst/>
            <a:cxnLst/>
            <a:rect l="l" t="t" r="r" b="b"/>
            <a:pathLst>
              <a:path w="2769071" h="706113">
                <a:moveTo>
                  <a:pt x="0" y="0"/>
                </a:moveTo>
                <a:lnTo>
                  <a:pt x="2769071" y="0"/>
                </a:lnTo>
                <a:lnTo>
                  <a:pt x="2769071" y="706113"/>
                </a:lnTo>
                <a:lnTo>
                  <a:pt x="0" y="7061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3074" name="Picture 2" descr="10 melhores ferramentas de chat online para ecommerce | Climba Commerce">
            <a:extLst>
              <a:ext uri="{FF2B5EF4-FFF2-40B4-BE49-F238E27FC236}">
                <a16:creationId xmlns:a16="http://schemas.microsoft.com/office/drawing/2014/main" id="{EAA2B10E-60D7-C335-8F0F-F42DF83E8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80" y="1943100"/>
            <a:ext cx="6553333" cy="5996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0CFBDC2-56D6-5483-4570-228165B1C4F1}"/>
              </a:ext>
            </a:extLst>
          </p:cNvPr>
          <p:cNvSpPr txBox="1"/>
          <p:nvPr/>
        </p:nvSpPr>
        <p:spPr>
          <a:xfrm>
            <a:off x="7543800" y="4607107"/>
            <a:ext cx="778161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4000" b="1" dirty="0">
                <a:solidFill>
                  <a:schemeClr val="tx2"/>
                </a:solidFill>
              </a:rPr>
              <a:t>Características: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tx2"/>
                </a:solidFill>
              </a:rPr>
              <a:t> rápida;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tx2"/>
                </a:solidFill>
              </a:rPr>
              <a:t> curta;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tx2"/>
                </a:solidFill>
              </a:rPr>
              <a:t> informal;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tx2"/>
                </a:solidFill>
              </a:rPr>
              <a:t> uso de emojis e figurinhas.</a:t>
            </a:r>
          </a:p>
        </p:txBody>
      </p:sp>
    </p:spTree>
    <p:extLst>
      <p:ext uri="{BB962C8B-B14F-4D97-AF65-F5344CB8AC3E}">
        <p14:creationId xmlns:p14="http://schemas.microsoft.com/office/powerpoint/2010/main" val="2838164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82234" y="-11837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-990600" y="413758"/>
            <a:ext cx="13574445" cy="1172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220"/>
              </a:lnSpc>
            </a:pPr>
            <a:r>
              <a:rPr lang="pt-BR" sz="5400" b="1" dirty="0">
                <a:solidFill>
                  <a:schemeClr val="tx2"/>
                </a:solidFill>
              </a:rPr>
              <a:t>Meme</a:t>
            </a:r>
            <a:endParaRPr lang="en-US" sz="5400" b="1" dirty="0">
              <a:solidFill>
                <a:schemeClr val="tx2"/>
              </a:solidFill>
              <a:latin typeface="Poppins Heavy"/>
              <a:ea typeface="Poppins Heavy"/>
              <a:cs typeface="Poppins Heavy"/>
              <a:sym typeface="Poppins Heavy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32BD34-42A6-4980-4EDB-B68D1159F529}"/>
              </a:ext>
            </a:extLst>
          </p:cNvPr>
          <p:cNvSpPr txBox="1"/>
          <p:nvPr/>
        </p:nvSpPr>
        <p:spPr>
          <a:xfrm>
            <a:off x="934109" y="2905597"/>
            <a:ext cx="1063255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4000" b="1" dirty="0">
                <a:solidFill>
                  <a:schemeClr val="tx2"/>
                </a:solidFill>
              </a:rPr>
              <a:t>O que é?</a:t>
            </a:r>
          </a:p>
          <a:p>
            <a:pPr>
              <a:buNone/>
            </a:pPr>
            <a:r>
              <a:rPr lang="pt-BR" sz="4000" dirty="0">
                <a:solidFill>
                  <a:schemeClr val="tx2"/>
                </a:solidFill>
              </a:rPr>
              <a:t>É um gênero digital usado para humor e diversão.</a:t>
            </a:r>
          </a:p>
          <a:p>
            <a:pPr>
              <a:buNone/>
            </a:pPr>
            <a:endParaRPr lang="pt-BR" sz="4000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4000" b="1" dirty="0">
                <a:solidFill>
                  <a:schemeClr val="tx2"/>
                </a:solidFill>
              </a:rPr>
              <a:t>Características:</a:t>
            </a:r>
          </a:p>
          <a:p>
            <a:pPr>
              <a:buNone/>
            </a:pPr>
            <a:r>
              <a:rPr lang="pt-BR" sz="4000" dirty="0">
                <a:solidFill>
                  <a:schemeClr val="tx2"/>
                </a:solidFill>
              </a:rPr>
              <a:t>✔ mistura imagem e texto;</a:t>
            </a:r>
            <a:br>
              <a:rPr lang="pt-BR" sz="4000" dirty="0">
                <a:solidFill>
                  <a:schemeClr val="tx2"/>
                </a:solidFill>
              </a:rPr>
            </a:br>
            <a:r>
              <a:rPr lang="pt-BR" sz="4000" dirty="0">
                <a:solidFill>
                  <a:schemeClr val="tx2"/>
                </a:solidFill>
              </a:rPr>
              <a:t>✔ linguagem engraçada;</a:t>
            </a:r>
            <a:br>
              <a:rPr lang="pt-BR" sz="4000" dirty="0">
                <a:solidFill>
                  <a:schemeClr val="tx2"/>
                </a:solidFill>
              </a:rPr>
            </a:br>
            <a:r>
              <a:rPr lang="pt-BR" sz="4000" dirty="0">
                <a:solidFill>
                  <a:schemeClr val="tx2"/>
                </a:solidFill>
              </a:rPr>
              <a:t>✔ circula rapidamente na internet.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DA2B0C6-3115-4858-8E80-52A56AFD2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661" y="4999097"/>
            <a:ext cx="3879497" cy="362717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F6A12E8-5015-4249-BD54-A7ED7FABC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57540"/>
            <a:ext cx="2734057" cy="2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70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100948" y="-33102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686B54F-7EA2-FC73-1604-30FBD9BE7DFA}"/>
              </a:ext>
            </a:extLst>
          </p:cNvPr>
          <p:cNvSpPr txBox="1"/>
          <p:nvPr/>
        </p:nvSpPr>
        <p:spPr>
          <a:xfrm>
            <a:off x="381000" y="691434"/>
            <a:ext cx="9154632" cy="8463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3200" b="1" dirty="0">
                <a:solidFill>
                  <a:schemeClr val="tx2"/>
                </a:solidFill>
              </a:rPr>
              <a:t>ELEMENTOS DOS GÊNEROS DIGITAIS</a:t>
            </a:r>
          </a:p>
          <a:p>
            <a:pPr>
              <a:buNone/>
            </a:pPr>
            <a:endParaRPr lang="pt-BR" sz="32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3200" b="1" dirty="0">
                <a:solidFill>
                  <a:schemeClr val="tx2"/>
                </a:solidFill>
              </a:rPr>
              <a:t>📱 Emojis</a:t>
            </a:r>
          </a:p>
          <a:p>
            <a:pPr>
              <a:buNone/>
            </a:pPr>
            <a:r>
              <a:rPr lang="pt-BR" sz="3200" dirty="0">
                <a:solidFill>
                  <a:schemeClr val="tx2"/>
                </a:solidFill>
              </a:rPr>
              <a:t>Os emojis ajudam a mostrar emoções e sentimentos.</a:t>
            </a:r>
          </a:p>
          <a:p>
            <a:pPr>
              <a:buNone/>
            </a:pPr>
            <a:r>
              <a:rPr lang="pt-BR" sz="3200" dirty="0">
                <a:solidFill>
                  <a:schemeClr val="tx2"/>
                </a:solidFill>
              </a:rPr>
              <a:t>Exemplos:</a:t>
            </a:r>
            <a:br>
              <a:rPr lang="pt-BR" sz="3200" dirty="0">
                <a:solidFill>
                  <a:schemeClr val="tx2"/>
                </a:solidFill>
              </a:rPr>
            </a:br>
            <a:r>
              <a:rPr lang="pt-BR" sz="3200" dirty="0">
                <a:solidFill>
                  <a:schemeClr val="tx2"/>
                </a:solidFill>
              </a:rPr>
              <a:t>😀 😂 ❤️ 👍</a:t>
            </a:r>
          </a:p>
          <a:p>
            <a:pPr>
              <a:buNone/>
            </a:pPr>
            <a:br>
              <a:rPr lang="pt-BR" sz="3200" dirty="0">
                <a:solidFill>
                  <a:schemeClr val="tx2"/>
                </a:solidFill>
              </a:rPr>
            </a:br>
            <a:r>
              <a:rPr lang="pt-BR" sz="3200" b="1" dirty="0">
                <a:solidFill>
                  <a:schemeClr val="tx2"/>
                </a:solidFill>
              </a:rPr>
              <a:t>🔗 Links</a:t>
            </a:r>
          </a:p>
          <a:p>
            <a:pPr>
              <a:buNone/>
            </a:pPr>
            <a:r>
              <a:rPr lang="pt-BR" sz="3200" dirty="0">
                <a:solidFill>
                  <a:schemeClr val="tx2"/>
                </a:solidFill>
              </a:rPr>
              <a:t>São atalhos que levam para: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 vídeos;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 sites;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 imagens;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tx2"/>
                </a:solidFill>
              </a:rPr>
              <a:t> jogos. </a:t>
            </a:r>
          </a:p>
          <a:p>
            <a:pPr>
              <a:buNone/>
            </a:pPr>
            <a:br>
              <a:rPr lang="pt-BR" sz="3200" dirty="0">
                <a:solidFill>
                  <a:schemeClr val="tx2"/>
                </a:solidFill>
              </a:rPr>
            </a:br>
            <a:r>
              <a:rPr lang="pt-BR" sz="3200" b="1" dirty="0">
                <a:solidFill>
                  <a:schemeClr val="tx2"/>
                </a:solidFill>
              </a:rPr>
              <a:t>📸 Imagens e vídeos</a:t>
            </a:r>
          </a:p>
          <a:p>
            <a:pPr>
              <a:buNone/>
            </a:pPr>
            <a:r>
              <a:rPr lang="pt-BR" sz="3200" dirty="0">
                <a:solidFill>
                  <a:schemeClr val="tx2"/>
                </a:solidFill>
              </a:rPr>
              <a:t>Muitos textos digitais usam imagens para chamar atenção e facilitar a compreensão.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D0AC52C-44C7-4C01-BD0D-6A60A3723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316" y="3193210"/>
            <a:ext cx="5077229" cy="34147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25026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5400000">
            <a:off x="12068057" y="1454"/>
            <a:ext cx="6161145" cy="6250387"/>
          </a:xfrm>
          <a:custGeom>
            <a:avLst/>
            <a:gdLst/>
            <a:ahLst/>
            <a:cxnLst/>
            <a:rect l="l" t="t" r="r" b="b"/>
            <a:pathLst>
              <a:path w="8071756" h="7991038">
                <a:moveTo>
                  <a:pt x="0" y="0"/>
                </a:moveTo>
                <a:lnTo>
                  <a:pt x="8071756" y="0"/>
                </a:lnTo>
                <a:lnTo>
                  <a:pt x="8071756" y="7991039"/>
                </a:lnTo>
                <a:lnTo>
                  <a:pt x="0" y="7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589895" y="5180800"/>
            <a:ext cx="684515" cy="118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4"/>
              </a:lnSpc>
            </a:pPr>
            <a:r>
              <a:rPr lang="en-US" sz="7920" b="1" spc="277" dirty="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6338CF-4A5E-E23F-E3CB-47CA44D06E9D}"/>
              </a:ext>
            </a:extLst>
          </p:cNvPr>
          <p:cNvSpPr txBox="1"/>
          <p:nvPr/>
        </p:nvSpPr>
        <p:spPr>
          <a:xfrm>
            <a:off x="577743" y="1104900"/>
            <a:ext cx="9144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3200" b="1" dirty="0">
                <a:solidFill>
                  <a:schemeClr val="tx2"/>
                </a:solidFill>
              </a:rPr>
              <a:t>VANTAGENS DOS GÊNEROS DIGITAIS</a:t>
            </a:r>
          </a:p>
          <a:p>
            <a:pPr>
              <a:buNone/>
            </a:pPr>
            <a:endParaRPr lang="pt-BR" sz="3200" b="1" dirty="0">
              <a:solidFill>
                <a:schemeClr val="tx2"/>
              </a:solidFill>
            </a:endParaRPr>
          </a:p>
          <a:p>
            <a:pPr>
              <a:buNone/>
            </a:pPr>
            <a:r>
              <a:rPr lang="pt-BR" sz="3200" dirty="0">
                <a:solidFill>
                  <a:schemeClr val="tx2"/>
                </a:solidFill>
              </a:rPr>
              <a:t>✔ comunicação rápida;</a:t>
            </a:r>
            <a:br>
              <a:rPr lang="pt-BR" sz="3200" dirty="0">
                <a:solidFill>
                  <a:schemeClr val="tx2"/>
                </a:solidFill>
              </a:rPr>
            </a:br>
            <a:r>
              <a:rPr lang="pt-BR" sz="3200" dirty="0">
                <a:solidFill>
                  <a:schemeClr val="tx2"/>
                </a:solidFill>
              </a:rPr>
              <a:t>✔ facilidade para compartilhar informações;</a:t>
            </a:r>
            <a:br>
              <a:rPr lang="pt-BR" sz="3200" dirty="0">
                <a:solidFill>
                  <a:schemeClr val="tx2"/>
                </a:solidFill>
              </a:rPr>
            </a:br>
            <a:r>
              <a:rPr lang="pt-BR" sz="3200" dirty="0">
                <a:solidFill>
                  <a:schemeClr val="tx2"/>
                </a:solidFill>
              </a:rPr>
              <a:t>✔ aproxima pessoas;</a:t>
            </a:r>
            <a:br>
              <a:rPr lang="pt-BR" sz="3200" dirty="0">
                <a:solidFill>
                  <a:schemeClr val="tx2"/>
                </a:solidFill>
              </a:rPr>
            </a:br>
            <a:r>
              <a:rPr lang="pt-BR" sz="3200" dirty="0">
                <a:solidFill>
                  <a:schemeClr val="tx2"/>
                </a:solidFill>
              </a:rPr>
              <a:t>✔ acesso fácil pelo celular.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6E55CFB-57FF-48A7-B006-527525F6A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0807" y="3631566"/>
            <a:ext cx="6250386" cy="637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24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2526</TotalTime>
  <Words>431</Words>
  <Application>Microsoft Office PowerPoint</Application>
  <PresentationFormat>Personalizar</PresentationFormat>
  <Paragraphs>92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Aptos</vt:lpstr>
      <vt:lpstr>Poppins Heavy</vt:lpstr>
      <vt:lpstr>Bernard MT Condensed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Método</dc:title>
  <dc:creator>Mauricio Araujo</dc:creator>
  <cp:lastModifiedBy>Maurício Araújo</cp:lastModifiedBy>
  <cp:revision>24</cp:revision>
  <dcterms:created xsi:type="dcterms:W3CDTF">2006-08-16T00:00:00Z</dcterms:created>
  <dcterms:modified xsi:type="dcterms:W3CDTF">2026-08-07T11:54:47Z</dcterms:modified>
  <dc:identifier>DAGt_OF_4K4</dc:identifier>
</cp:coreProperties>
</file>