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notesMasterIdLst>
    <p:notesMasterId r:id="rId25"/>
  </p:notesMasterIdLst>
  <p:sldIdLst>
    <p:sldId id="256" r:id="rId2"/>
    <p:sldId id="279" r:id="rId3"/>
    <p:sldId id="276" r:id="rId4"/>
    <p:sldId id="258" r:id="rId5"/>
    <p:sldId id="260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61" r:id="rId14"/>
    <p:sldId id="262" r:id="rId15"/>
    <p:sldId id="263" r:id="rId16"/>
    <p:sldId id="265" r:id="rId17"/>
    <p:sldId id="264" r:id="rId18"/>
    <p:sldId id="266" r:id="rId19"/>
    <p:sldId id="259" r:id="rId20"/>
    <p:sldId id="267" r:id="rId21"/>
    <p:sldId id="268" r:id="rId22"/>
    <p:sldId id="269" r:id="rId23"/>
    <p:sldId id="270" r:id="rId24"/>
  </p:sldIdLst>
  <p:sldSz cx="18288000" cy="10287000"/>
  <p:notesSz cx="6858000" cy="9144000"/>
  <p:embeddedFontLst>
    <p:embeddedFont>
      <p:font typeface="Agency FB" panose="020B0503020202020204" pitchFamily="34" charset="0"/>
      <p:regular r:id="rId26"/>
      <p:bold r:id="rId27"/>
    </p:embeddedFont>
    <p:embeddedFont>
      <p:font typeface="Aharoni" panose="02010803020104030203" pitchFamily="2" charset="-79"/>
      <p:bold r:id="rId28"/>
    </p:embeddedFont>
    <p:embeddedFont>
      <p:font typeface="Arial Black" panose="020B0A04020102020204" pitchFamily="34" charset="0"/>
      <p:bold r:id="rId29"/>
    </p:embeddedFont>
    <p:embeddedFont>
      <p:font typeface="Arial Rounded MT Bold" panose="020F0704030504030204" pitchFamily="34" charset="0"/>
      <p:regular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Rockwell" panose="02060603020205020403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315"/>
    <a:srgbClr val="83F917"/>
    <a:srgbClr val="BFEF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Estilo com Tema 2 - Destaqu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Destaqu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Destaqu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E274-4816-4370-87CF-15978FE30CCF}" type="datetimeFigureOut">
              <a:rPr lang="pt-BR" smtClean="0"/>
              <a:t>16/09/2025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B4552-397E-4F91-B156-10CC22DFA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7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B4552-397E-4F91-B156-10CC22DFA96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69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B4552-397E-4F91-B156-10CC22DFA96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59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904" y="1683545"/>
            <a:ext cx="13502193" cy="35814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904" y="5403057"/>
            <a:ext cx="1350219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09" y="6434059"/>
            <a:ext cx="15551346" cy="1229033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709" y="931982"/>
            <a:ext cx="15551346" cy="506960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7663092"/>
            <a:ext cx="15548997" cy="1023708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9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5137289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6307230"/>
            <a:ext cx="15530642" cy="238827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640218"/>
          </a:xfrm>
        </p:spPr>
        <p:txBody>
          <a:bodyPr anchor="t">
            <a:normAutofit/>
          </a:bodyPr>
          <a:lstStyle>
            <a:lvl1pPr marL="0" indent="0" algn="r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6307232"/>
            <a:ext cx="15530643" cy="23795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4918" y="110286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86934" y="445814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64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10" y="3190414"/>
            <a:ext cx="15532991" cy="376775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975834"/>
            <a:ext cx="15530645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91" y="914401"/>
            <a:ext cx="15530643" cy="198834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91" y="3132479"/>
            <a:ext cx="4948434" cy="12349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91" y="4367436"/>
            <a:ext cx="4948434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317" y="3132480"/>
            <a:ext cx="494783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7318" y="4367436"/>
            <a:ext cx="4949732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3132480"/>
            <a:ext cx="493681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64520" y="4367436"/>
            <a:ext cx="4936817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6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198834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93" y="6293849"/>
            <a:ext cx="4948433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38030" y="3448481"/>
            <a:ext cx="4410075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93" y="7158242"/>
            <a:ext cx="4948433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052" y="6293849"/>
            <a:ext cx="4948475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53495" y="3448481"/>
            <a:ext cx="4395788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58240"/>
            <a:ext cx="4950504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60135" y="6293849"/>
            <a:ext cx="4934850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29205" y="3448481"/>
            <a:ext cx="4398170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947" y="7158242"/>
            <a:ext cx="4941387" cy="152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1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914399"/>
            <a:ext cx="3813986" cy="77724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692" y="914399"/>
            <a:ext cx="11488058" cy="7772402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0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66" y="985840"/>
            <a:ext cx="14600268" cy="4279106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866" y="5403058"/>
            <a:ext cx="14600268" cy="2250281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693" y="3132479"/>
            <a:ext cx="7659006" cy="555432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105" y="3132479"/>
            <a:ext cx="7641231" cy="555432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834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707" y="3132480"/>
            <a:ext cx="7318799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693" y="4368348"/>
            <a:ext cx="7660812" cy="431845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3005" y="3132480"/>
            <a:ext cx="7298331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368348"/>
            <a:ext cx="7643036" cy="431845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3" y="914400"/>
            <a:ext cx="5898356" cy="35433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096" y="914400"/>
            <a:ext cx="9284238" cy="7772400"/>
          </a:xfrm>
        </p:spPr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5843" y="4457700"/>
            <a:ext cx="5898356" cy="4229099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1" y="914400"/>
            <a:ext cx="8894660" cy="35433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6" y="1138322"/>
            <a:ext cx="4883034" cy="732455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4457700"/>
            <a:ext cx="8902425" cy="4229100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93" y="3144096"/>
            <a:ext cx="15530643" cy="554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4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92" y="8824913"/>
            <a:ext cx="1000929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303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5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1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slide" Target="slide20.xml"/><Relationship Id="rId26" Type="http://schemas.openxmlformats.org/officeDocument/2006/relationships/slide" Target="slide15.xml"/><Relationship Id="rId3" Type="http://schemas.openxmlformats.org/officeDocument/2006/relationships/slide" Target="slide19.xml"/><Relationship Id="rId21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17" Type="http://schemas.openxmlformats.org/officeDocument/2006/relationships/slide" Target="slide17.xml"/><Relationship Id="rId25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20" Type="http://schemas.openxmlformats.org/officeDocument/2006/relationships/slide" Target="slide14.xml"/><Relationship Id="rId29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image" Target="../media/image6.svg"/><Relationship Id="rId24" Type="http://schemas.openxmlformats.org/officeDocument/2006/relationships/slide" Target="slide22.xml"/><Relationship Id="rId32" Type="http://schemas.openxmlformats.org/officeDocument/2006/relationships/slide" Target="slide2.xml"/><Relationship Id="rId5" Type="http://schemas.openxmlformats.org/officeDocument/2006/relationships/slide" Target="slide10.xml"/><Relationship Id="rId15" Type="http://schemas.openxmlformats.org/officeDocument/2006/relationships/image" Target="../media/image7.png"/><Relationship Id="rId23" Type="http://schemas.openxmlformats.org/officeDocument/2006/relationships/slide" Target="slide21.xml"/><Relationship Id="rId28" Type="http://schemas.microsoft.com/office/2007/relationships/hdphoto" Target="../media/hdphoto3.wdp"/><Relationship Id="rId10" Type="http://schemas.openxmlformats.org/officeDocument/2006/relationships/image" Target="../media/image5.png"/><Relationship Id="rId19" Type="http://schemas.openxmlformats.org/officeDocument/2006/relationships/slide" Target="slide9.xml"/><Relationship Id="rId31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3.xml"/><Relationship Id="rId22" Type="http://schemas.microsoft.com/office/2007/relationships/hdphoto" Target="../media/hdphoto2.wdp"/><Relationship Id="rId27" Type="http://schemas.openxmlformats.org/officeDocument/2006/relationships/image" Target="../media/image9.png"/><Relationship Id="rId30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E401CC6-9438-4833-AAE9-2285FFA0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A46B68B6-4A46-426E-9BD4-AF77533E4963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hlinkClick r:id="rId4" action="ppaction://hlinksldjump"/>
            <a:extLst>
              <a:ext uri="{FF2B5EF4-FFF2-40B4-BE49-F238E27FC236}">
                <a16:creationId xmlns:a16="http://schemas.microsoft.com/office/drawing/2014/main" id="{CCD23F28-B748-4A6A-909D-CED6D6C3C41D}"/>
              </a:ext>
            </a:extLst>
          </p:cNvPr>
          <p:cNvSpPr/>
          <p:nvPr/>
        </p:nvSpPr>
        <p:spPr>
          <a:xfrm>
            <a:off x="15640664" y="8857500"/>
            <a:ext cx="2143517" cy="1056872"/>
          </a:xfrm>
          <a:prstGeom prst="rightArrow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 w="9525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JOGAR</a:t>
            </a:r>
            <a:endParaRPr lang="pt-BR" b="1" dirty="0">
              <a:ln w="9525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6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6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6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600" fill="hold">
                                          <p:stCondLst>
                                            <p:cond delay="6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1744257" y="3009900"/>
            <a:ext cx="6819404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(0,5)² + 0,25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441631" y="3808795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381001" y="303968"/>
            <a:ext cx="17429504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FE64F18-089B-4441-8571-40B19BD055E9}"/>
              </a:ext>
            </a:extLst>
          </p:cNvPr>
          <p:cNvSpPr txBox="1"/>
          <p:nvPr/>
        </p:nvSpPr>
        <p:spPr>
          <a:xfrm>
            <a:off x="1761189" y="4015197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AA2C63-C109-42ED-BE8B-C34F24BE1C5F}"/>
              </a:ext>
            </a:extLst>
          </p:cNvPr>
          <p:cNvSpPr txBox="1"/>
          <p:nvPr/>
        </p:nvSpPr>
        <p:spPr>
          <a:xfrm>
            <a:off x="1766599" y="5025677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2E9D369-0EF3-4F3B-BE6E-8C32CD37D188}"/>
              </a:ext>
            </a:extLst>
          </p:cNvPr>
          <p:cNvSpPr/>
          <p:nvPr/>
        </p:nvSpPr>
        <p:spPr>
          <a:xfrm>
            <a:off x="441631" y="4952914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AE8B36-4D37-4C4A-8980-D2746CB63956}"/>
              </a:ext>
            </a:extLst>
          </p:cNvPr>
          <p:cNvSpPr txBox="1"/>
          <p:nvPr/>
        </p:nvSpPr>
        <p:spPr>
          <a:xfrm>
            <a:off x="1738847" y="6373508"/>
            <a:ext cx="6819404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9 ÷ 2,5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2B95CCC-1F2C-4A0F-B9BC-94BD134219DD}"/>
              </a:ext>
            </a:extLst>
          </p:cNvPr>
          <p:cNvSpPr/>
          <p:nvPr/>
        </p:nvSpPr>
        <p:spPr>
          <a:xfrm>
            <a:off x="436221" y="7172403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842B187-8620-4EE1-A253-D2A04FDC5026}"/>
              </a:ext>
            </a:extLst>
          </p:cNvPr>
          <p:cNvSpPr txBox="1"/>
          <p:nvPr/>
        </p:nvSpPr>
        <p:spPr>
          <a:xfrm>
            <a:off x="1755779" y="7378805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C085E2A-23C3-4720-8D8B-4E2945DE387E}"/>
              </a:ext>
            </a:extLst>
          </p:cNvPr>
          <p:cNvSpPr txBox="1"/>
          <p:nvPr/>
        </p:nvSpPr>
        <p:spPr>
          <a:xfrm>
            <a:off x="1761189" y="8389285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3,6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D5456EE-BF3B-439F-8522-5EA880633AC2}"/>
              </a:ext>
            </a:extLst>
          </p:cNvPr>
          <p:cNvSpPr/>
          <p:nvPr/>
        </p:nvSpPr>
        <p:spPr>
          <a:xfrm>
            <a:off x="436221" y="831652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2F82ECE-719F-40B1-8E3A-10841985B4E9}"/>
              </a:ext>
            </a:extLst>
          </p:cNvPr>
          <p:cNvSpPr txBox="1"/>
          <p:nvPr/>
        </p:nvSpPr>
        <p:spPr>
          <a:xfrm>
            <a:off x="10945042" y="3009900"/>
            <a:ext cx="6819404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10 – (2,5)² 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EAC9068B-36E6-42B8-9C4A-6F9E1E5ED8FD}"/>
              </a:ext>
            </a:extLst>
          </p:cNvPr>
          <p:cNvSpPr/>
          <p:nvPr/>
        </p:nvSpPr>
        <p:spPr>
          <a:xfrm>
            <a:off x="9642416" y="3808795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6AD3146-A55A-4FB3-B17C-2E8CB629A1CA}"/>
              </a:ext>
            </a:extLst>
          </p:cNvPr>
          <p:cNvSpPr txBox="1"/>
          <p:nvPr/>
        </p:nvSpPr>
        <p:spPr>
          <a:xfrm>
            <a:off x="10961974" y="4015197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3,75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E461418-EFD4-4E89-A7DC-E66F56547361}"/>
              </a:ext>
            </a:extLst>
          </p:cNvPr>
          <p:cNvSpPr txBox="1"/>
          <p:nvPr/>
        </p:nvSpPr>
        <p:spPr>
          <a:xfrm>
            <a:off x="10967384" y="5025677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AF87DB1-9938-4136-BA8F-8A3CB274D62D}"/>
              </a:ext>
            </a:extLst>
          </p:cNvPr>
          <p:cNvSpPr/>
          <p:nvPr/>
        </p:nvSpPr>
        <p:spPr>
          <a:xfrm>
            <a:off x="9642416" y="4952914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BE5EF29-11D0-4204-853C-AA37A87D80B9}"/>
              </a:ext>
            </a:extLst>
          </p:cNvPr>
          <p:cNvSpPr txBox="1"/>
          <p:nvPr/>
        </p:nvSpPr>
        <p:spPr>
          <a:xfrm>
            <a:off x="10922700" y="6373508"/>
            <a:ext cx="6819404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(1,1)² x 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BB1FA31-1FFF-4C54-B4D5-BDC895FE4271}"/>
              </a:ext>
            </a:extLst>
          </p:cNvPr>
          <p:cNvSpPr/>
          <p:nvPr/>
        </p:nvSpPr>
        <p:spPr>
          <a:xfrm>
            <a:off x="9620074" y="7172403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A167278-17DB-40E8-A9F2-A6A2885F409F}"/>
              </a:ext>
            </a:extLst>
          </p:cNvPr>
          <p:cNvSpPr txBox="1"/>
          <p:nvPr/>
        </p:nvSpPr>
        <p:spPr>
          <a:xfrm>
            <a:off x="10939632" y="7378805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12,1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38C18DF-1BE4-4B8E-9F13-9FEF25E759F5}"/>
              </a:ext>
            </a:extLst>
          </p:cNvPr>
          <p:cNvSpPr txBox="1"/>
          <p:nvPr/>
        </p:nvSpPr>
        <p:spPr>
          <a:xfrm>
            <a:off x="10945042" y="8389285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1,21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D5740A08-C8CC-45D1-BD77-100F99DCC043}"/>
              </a:ext>
            </a:extLst>
          </p:cNvPr>
          <p:cNvSpPr/>
          <p:nvPr/>
        </p:nvSpPr>
        <p:spPr>
          <a:xfrm>
            <a:off x="9620074" y="831652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85A98FA-A059-4226-B061-9D1A2F061CC2}"/>
              </a:ext>
            </a:extLst>
          </p:cNvPr>
          <p:cNvSpPr txBox="1"/>
          <p:nvPr/>
        </p:nvSpPr>
        <p:spPr>
          <a:xfrm>
            <a:off x="381000" y="1671045"/>
            <a:ext cx="17429503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Calcule corretamente.</a:t>
            </a:r>
          </a:p>
        </p:txBody>
      </p:sp>
      <p:pic>
        <p:nvPicPr>
          <p:cNvPr id="45" name="Picture 2" descr="Sinal De Certo PNG Images | Vetores E Arquivos PSD | Download Grátis Em  Pngtree">
            <a:extLst>
              <a:ext uri="{FF2B5EF4-FFF2-40B4-BE49-F238E27FC236}">
                <a16:creationId xmlns:a16="http://schemas.microsoft.com/office/drawing/2014/main" id="{8FB9C236-E2E5-48BC-95F6-F8D08D2C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2" y="4950021"/>
            <a:ext cx="1158691" cy="11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inal De Certo PNG Images | Vetores E Arquivos PSD | Download Grátis Em  Pngtree">
            <a:extLst>
              <a:ext uri="{FF2B5EF4-FFF2-40B4-BE49-F238E27FC236}">
                <a16:creationId xmlns:a16="http://schemas.microsoft.com/office/drawing/2014/main" id="{6A0847EB-05C8-48D0-94DE-B8F95829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074" y="3771666"/>
            <a:ext cx="1158691" cy="11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inal De Certo PNG Images | Vetores E Arquivos PSD | Download Grátis Em  Pngtree">
            <a:extLst>
              <a:ext uri="{FF2B5EF4-FFF2-40B4-BE49-F238E27FC236}">
                <a16:creationId xmlns:a16="http://schemas.microsoft.com/office/drawing/2014/main" id="{58BA7497-A62F-4766-BF6D-75E788C4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1" y="8310912"/>
            <a:ext cx="1158691" cy="11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inal De Certo PNG Images | Vetores E Arquivos PSD | Download Grátis Em  Pngtree">
            <a:extLst>
              <a:ext uri="{FF2B5EF4-FFF2-40B4-BE49-F238E27FC236}">
                <a16:creationId xmlns:a16="http://schemas.microsoft.com/office/drawing/2014/main" id="{4CE6C158-09D3-4766-89C6-EEE8D628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2" y="7154969"/>
            <a:ext cx="1158691" cy="11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Marca vermelha errada png hd imagem - PNG All">
            <a:extLst>
              <a:ext uri="{FF2B5EF4-FFF2-40B4-BE49-F238E27FC236}">
                <a16:creationId xmlns:a16="http://schemas.microsoft.com/office/drawing/2014/main" id="{82152F1E-49E2-4A3C-9755-2497F4FC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9" y="3911253"/>
            <a:ext cx="9233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Marca vermelha errada png hd imagem - PNG All">
            <a:extLst>
              <a:ext uri="{FF2B5EF4-FFF2-40B4-BE49-F238E27FC236}">
                <a16:creationId xmlns:a16="http://schemas.microsoft.com/office/drawing/2014/main" id="{ECA752D1-B001-4C89-9BC3-7D80CE4A8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2" y="7254386"/>
            <a:ext cx="9233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Marca vermelha errada png hd imagem - PNG All">
            <a:extLst>
              <a:ext uri="{FF2B5EF4-FFF2-40B4-BE49-F238E27FC236}">
                <a16:creationId xmlns:a16="http://schemas.microsoft.com/office/drawing/2014/main" id="{DFF6D2FD-DD47-4583-B90B-4EA45229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71" y="5038338"/>
            <a:ext cx="9233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Marca vermelha errada png hd imagem - PNG All">
            <a:extLst>
              <a:ext uri="{FF2B5EF4-FFF2-40B4-BE49-F238E27FC236}">
                <a16:creationId xmlns:a16="http://schemas.microsoft.com/office/drawing/2014/main" id="{9C49F099-C3CD-4A2A-8966-64933142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96" y="8389285"/>
            <a:ext cx="9233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>
            <a:hlinkClick r:id="rId4" action="ppaction://hlinksldjump"/>
            <a:extLst>
              <a:ext uri="{FF2B5EF4-FFF2-40B4-BE49-F238E27FC236}">
                <a16:creationId xmlns:a16="http://schemas.microsoft.com/office/drawing/2014/main" id="{6A21C309-33D9-4F95-9ECB-28FF39795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9108" y="8832618"/>
            <a:ext cx="1158691" cy="11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 animBg="1"/>
      <p:bldP spid="31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423334" y="1060721"/>
            <a:ext cx="17441331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Dentre as operações abaixo, qual tem o resultado igual a 4,2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2140203" y="2865213"/>
            <a:ext cx="784984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3,8 + 1,4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685800" y="2734081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4688E3-5639-450C-AE0F-F85A32EDE806}"/>
              </a:ext>
            </a:extLst>
          </p:cNvPr>
          <p:cNvSpPr/>
          <p:nvPr/>
        </p:nvSpPr>
        <p:spPr>
          <a:xfrm>
            <a:off x="685799" y="4664544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772167-308A-41DA-AEB5-696DC8D2E2F3}"/>
              </a:ext>
            </a:extLst>
          </p:cNvPr>
          <p:cNvSpPr/>
          <p:nvPr/>
        </p:nvSpPr>
        <p:spPr>
          <a:xfrm>
            <a:off x="685798" y="6575789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3408D4-5870-4100-A406-41F9D058449A}"/>
              </a:ext>
            </a:extLst>
          </p:cNvPr>
          <p:cNvSpPr/>
          <p:nvPr/>
        </p:nvSpPr>
        <p:spPr>
          <a:xfrm>
            <a:off x="685798" y="850625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816A20-994C-49A6-9C91-F74EB88D7051}"/>
              </a:ext>
            </a:extLst>
          </p:cNvPr>
          <p:cNvSpPr txBox="1"/>
          <p:nvPr/>
        </p:nvSpPr>
        <p:spPr>
          <a:xfrm>
            <a:off x="2122647" y="4694577"/>
            <a:ext cx="784984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5 – 1,8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E263404-655A-4841-8B9D-BD419A004B3F}"/>
              </a:ext>
            </a:extLst>
          </p:cNvPr>
          <p:cNvSpPr txBox="1"/>
          <p:nvPr/>
        </p:nvSpPr>
        <p:spPr>
          <a:xfrm>
            <a:off x="2114180" y="6639900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12,6 ÷ 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3B15D7-9A5A-48C1-BA3A-1981A0462B29}"/>
              </a:ext>
            </a:extLst>
          </p:cNvPr>
          <p:cNvSpPr txBox="1"/>
          <p:nvPr/>
        </p:nvSpPr>
        <p:spPr>
          <a:xfrm>
            <a:off x="2114180" y="8598281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1,2 x 4,1</a:t>
            </a:r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10601325" y="5457968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18" name="Imagem 17">
            <a:hlinkClick r:id="rId2" action="ppaction://hlinksldjump"/>
            <a:extLst>
              <a:ext uri="{FF2B5EF4-FFF2-40B4-BE49-F238E27FC236}">
                <a16:creationId xmlns:a16="http://schemas.microsoft.com/office/drawing/2014/main" id="{B2643AD7-5490-48D6-A6AF-26C2D2021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549" y="8814974"/>
            <a:ext cx="1176250" cy="11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4F7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4F7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353924" y="1485900"/>
            <a:ext cx="1744979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Veja a reta que contém a localização de 2 pontos importantes de uma cidade.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2152880" y="6776415"/>
            <a:ext cx="642957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711154" y="6626223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4688E3-5639-450C-AE0F-F85A32EDE806}"/>
              </a:ext>
            </a:extLst>
          </p:cNvPr>
          <p:cNvSpPr/>
          <p:nvPr/>
        </p:nvSpPr>
        <p:spPr>
          <a:xfrm>
            <a:off x="9804674" y="6626223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772167-308A-41DA-AEB5-696DC8D2E2F3}"/>
              </a:ext>
            </a:extLst>
          </p:cNvPr>
          <p:cNvSpPr/>
          <p:nvPr/>
        </p:nvSpPr>
        <p:spPr>
          <a:xfrm>
            <a:off x="728220" y="8059726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3408D4-5870-4100-A406-41F9D058449A}"/>
              </a:ext>
            </a:extLst>
          </p:cNvPr>
          <p:cNvSpPr/>
          <p:nvPr/>
        </p:nvSpPr>
        <p:spPr>
          <a:xfrm>
            <a:off x="9705552" y="8115300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816A20-994C-49A6-9C91-F74EB88D7051}"/>
              </a:ext>
            </a:extLst>
          </p:cNvPr>
          <p:cNvSpPr txBox="1"/>
          <p:nvPr/>
        </p:nvSpPr>
        <p:spPr>
          <a:xfrm>
            <a:off x="2155991" y="8182570"/>
            <a:ext cx="642645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25,5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E263404-655A-4841-8B9D-BD419A004B3F}"/>
              </a:ext>
            </a:extLst>
          </p:cNvPr>
          <p:cNvSpPr txBox="1"/>
          <p:nvPr/>
        </p:nvSpPr>
        <p:spPr>
          <a:xfrm>
            <a:off x="11144167" y="6776415"/>
            <a:ext cx="642645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3B15D7-9A5A-48C1-BA3A-1981A0462B29}"/>
              </a:ext>
            </a:extLst>
          </p:cNvPr>
          <p:cNvSpPr txBox="1"/>
          <p:nvPr/>
        </p:nvSpPr>
        <p:spPr>
          <a:xfrm>
            <a:off x="11144167" y="8199677"/>
            <a:ext cx="651393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27,5</a:t>
            </a:r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5659969" y="20054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18" name="Imagem 17">
            <a:hlinkClick r:id="rId2" action="ppaction://hlinksldjump"/>
            <a:extLst>
              <a:ext uri="{FF2B5EF4-FFF2-40B4-BE49-F238E27FC236}">
                <a16:creationId xmlns:a16="http://schemas.microsoft.com/office/drawing/2014/main" id="{EAA3F24A-0968-4A29-B61B-E0BF78D6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7741" y="8801100"/>
            <a:ext cx="1190058" cy="119580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808D84-50C4-4D6A-8912-08977C92E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05" y="2407233"/>
            <a:ext cx="8525473" cy="295582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0F0C14-5C7B-4071-8A77-DC53C3ADF1A3}"/>
              </a:ext>
            </a:extLst>
          </p:cNvPr>
          <p:cNvSpPr txBox="1"/>
          <p:nvPr/>
        </p:nvSpPr>
        <p:spPr>
          <a:xfrm>
            <a:off x="458564" y="5648861"/>
            <a:ext cx="1734515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Qual número representa a localização da universidade?</a:t>
            </a:r>
          </a:p>
        </p:txBody>
      </p:sp>
    </p:spTree>
    <p:extLst>
      <p:ext uri="{BB962C8B-B14F-4D97-AF65-F5344CB8AC3E}">
        <p14:creationId xmlns:p14="http://schemas.microsoft.com/office/powerpoint/2010/main" val="553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9469DB2-BC01-4596-9CF3-D425CC077F42}"/>
              </a:ext>
            </a:extLst>
          </p:cNvPr>
          <p:cNvSpPr/>
          <p:nvPr/>
        </p:nvSpPr>
        <p:spPr>
          <a:xfrm>
            <a:off x="1143000" y="3147425"/>
            <a:ext cx="16002000" cy="5791200"/>
          </a:xfrm>
          <a:prstGeom prst="roundRect">
            <a:avLst>
              <a:gd name="adj" fmla="val 420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DC2F3B2-DD1B-42FC-8ADD-A833607F0DA4}"/>
              </a:ext>
            </a:extLst>
          </p:cNvPr>
          <p:cNvSpPr txBox="1"/>
          <p:nvPr/>
        </p:nvSpPr>
        <p:spPr>
          <a:xfrm>
            <a:off x="5211234" y="1178887"/>
            <a:ext cx="7924800" cy="2215991"/>
          </a:xfrm>
          <a:prstGeom prst="rect">
            <a:avLst/>
          </a:prstGeom>
          <a:solidFill>
            <a:srgbClr val="FF0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BOMBA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E6118D-661F-4FAE-924E-76C4C69C8285}"/>
              </a:ext>
            </a:extLst>
          </p:cNvPr>
          <p:cNvSpPr txBox="1"/>
          <p:nvPr/>
        </p:nvSpPr>
        <p:spPr>
          <a:xfrm>
            <a:off x="1905000" y="4704095"/>
            <a:ext cx="1481243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SEU GRUPO ACABA DE PERDER </a:t>
            </a:r>
            <a:r>
              <a:rPr lang="pt-BR" sz="8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 PONTOS.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0BCF27E8-E21E-41C4-8D9E-F9EFC41D8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7103497"/>
            <a:ext cx="2920999" cy="289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Nuclear explosion GIF - Conseguir o melhor gif em GIFER">
            <a:extLst>
              <a:ext uri="{FF2B5EF4-FFF2-40B4-BE49-F238E27FC236}">
                <a16:creationId xmlns:a16="http://schemas.microsoft.com/office/drawing/2014/main" id="{CA9286E5-3545-45BF-84F5-8D2AF7B09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833" y="-172111"/>
            <a:ext cx="4106333" cy="46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hlinkClick r:id="rId4" action="ppaction://hlinksldjump"/>
            <a:extLst>
              <a:ext uri="{FF2B5EF4-FFF2-40B4-BE49-F238E27FC236}">
                <a16:creationId xmlns:a16="http://schemas.microsoft.com/office/drawing/2014/main" id="{C4B3B79E-EC09-4400-995C-1F2DF6B13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960" y="8496300"/>
            <a:ext cx="14408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9469DB2-BC01-4596-9CF3-D425CC077F42}"/>
              </a:ext>
            </a:extLst>
          </p:cNvPr>
          <p:cNvSpPr/>
          <p:nvPr/>
        </p:nvSpPr>
        <p:spPr>
          <a:xfrm>
            <a:off x="1143000" y="3147425"/>
            <a:ext cx="16002000" cy="5791200"/>
          </a:xfrm>
          <a:prstGeom prst="roundRect">
            <a:avLst>
              <a:gd name="adj" fmla="val 420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DC2F3B2-DD1B-42FC-8ADD-A833607F0DA4}"/>
              </a:ext>
            </a:extLst>
          </p:cNvPr>
          <p:cNvSpPr txBox="1"/>
          <p:nvPr/>
        </p:nvSpPr>
        <p:spPr>
          <a:xfrm>
            <a:off x="5211234" y="1178887"/>
            <a:ext cx="7924800" cy="2215991"/>
          </a:xfrm>
          <a:prstGeom prst="rect">
            <a:avLst/>
          </a:prstGeom>
          <a:solidFill>
            <a:srgbClr val="FF0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BOMBA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E6118D-661F-4FAE-924E-76C4C69C8285}"/>
              </a:ext>
            </a:extLst>
          </p:cNvPr>
          <p:cNvSpPr txBox="1"/>
          <p:nvPr/>
        </p:nvSpPr>
        <p:spPr>
          <a:xfrm>
            <a:off x="1905000" y="4704095"/>
            <a:ext cx="1481243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SEU GRUPO ACABA DE PERDER </a:t>
            </a:r>
            <a:r>
              <a:rPr lang="pt-BR" sz="8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 PONTOS.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0BCF27E8-E21E-41C4-8D9E-F9EFC41D8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7103497"/>
            <a:ext cx="2920999" cy="289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Nuclear explosion GIF - Conseguir o melhor gif em GIFER">
            <a:extLst>
              <a:ext uri="{FF2B5EF4-FFF2-40B4-BE49-F238E27FC236}">
                <a16:creationId xmlns:a16="http://schemas.microsoft.com/office/drawing/2014/main" id="{CA9286E5-3545-45BF-84F5-8D2AF7B09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833" y="-172111"/>
            <a:ext cx="4106333" cy="46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hlinkClick r:id="rId4" action="ppaction://hlinksldjump"/>
            <a:extLst>
              <a:ext uri="{FF2B5EF4-FFF2-40B4-BE49-F238E27FC236}">
                <a16:creationId xmlns:a16="http://schemas.microsoft.com/office/drawing/2014/main" id="{55CF65EC-6F8D-42CF-A23D-C32045190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960" y="8549108"/>
            <a:ext cx="14408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9469DB2-BC01-4596-9CF3-D425CC077F42}"/>
              </a:ext>
            </a:extLst>
          </p:cNvPr>
          <p:cNvSpPr/>
          <p:nvPr/>
        </p:nvSpPr>
        <p:spPr>
          <a:xfrm>
            <a:off x="1143000" y="3147425"/>
            <a:ext cx="16002000" cy="5791200"/>
          </a:xfrm>
          <a:prstGeom prst="roundRect">
            <a:avLst>
              <a:gd name="adj" fmla="val 420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DC2F3B2-DD1B-42FC-8ADD-A833607F0DA4}"/>
              </a:ext>
            </a:extLst>
          </p:cNvPr>
          <p:cNvSpPr txBox="1"/>
          <p:nvPr/>
        </p:nvSpPr>
        <p:spPr>
          <a:xfrm>
            <a:off x="5211234" y="1178887"/>
            <a:ext cx="7924800" cy="2215991"/>
          </a:xfrm>
          <a:prstGeom prst="rect">
            <a:avLst/>
          </a:prstGeom>
          <a:solidFill>
            <a:srgbClr val="FF00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BOMBA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E6118D-661F-4FAE-924E-76C4C69C8285}"/>
              </a:ext>
            </a:extLst>
          </p:cNvPr>
          <p:cNvSpPr txBox="1"/>
          <p:nvPr/>
        </p:nvSpPr>
        <p:spPr>
          <a:xfrm>
            <a:off x="1767417" y="4149774"/>
            <a:ext cx="14812434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SEU GRUPO FICARÁ SEM JOGAR POR UMA RODADA.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0BCF27E8-E21E-41C4-8D9E-F9EFC41D8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7103497"/>
            <a:ext cx="2920999" cy="2891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Nuclear explosion GIF - Conseguir o melhor gif em GIFER">
            <a:extLst>
              <a:ext uri="{FF2B5EF4-FFF2-40B4-BE49-F238E27FC236}">
                <a16:creationId xmlns:a16="http://schemas.microsoft.com/office/drawing/2014/main" id="{CA9286E5-3545-45BF-84F5-8D2AF7B09F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833" y="-172111"/>
            <a:ext cx="4106333" cy="46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hlinkClick r:id="rId4" action="ppaction://hlinksldjump"/>
            <a:extLst>
              <a:ext uri="{FF2B5EF4-FFF2-40B4-BE49-F238E27FC236}">
                <a16:creationId xmlns:a16="http://schemas.microsoft.com/office/drawing/2014/main" id="{88AA9605-708D-4BF7-85CC-AEEB4C22B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960" y="8549108"/>
            <a:ext cx="14408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9469DB2-BC01-4596-9CF3-D425CC077F42}"/>
              </a:ext>
            </a:extLst>
          </p:cNvPr>
          <p:cNvSpPr/>
          <p:nvPr/>
        </p:nvSpPr>
        <p:spPr>
          <a:xfrm>
            <a:off x="1143000" y="3147425"/>
            <a:ext cx="16002000" cy="5791200"/>
          </a:xfrm>
          <a:prstGeom prst="roundRect">
            <a:avLst>
              <a:gd name="adj" fmla="val 420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DC2F3B2-DD1B-42FC-8ADD-A833607F0DA4}"/>
              </a:ext>
            </a:extLst>
          </p:cNvPr>
          <p:cNvSpPr txBox="1"/>
          <p:nvPr/>
        </p:nvSpPr>
        <p:spPr>
          <a:xfrm>
            <a:off x="5211234" y="1178887"/>
            <a:ext cx="7924800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NAVIO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E6118D-661F-4FAE-924E-76C4C69C8285}"/>
              </a:ext>
            </a:extLst>
          </p:cNvPr>
          <p:cNvSpPr txBox="1"/>
          <p:nvPr/>
        </p:nvSpPr>
        <p:spPr>
          <a:xfrm>
            <a:off x="1767417" y="4642641"/>
            <a:ext cx="1481243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SEU GRUPO ACABA DE GANHAR </a:t>
            </a:r>
            <a:r>
              <a:rPr lang="pt-BR" sz="8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 PONTOS.</a:t>
            </a:r>
          </a:p>
        </p:txBody>
      </p:sp>
      <p:pic>
        <p:nvPicPr>
          <p:cNvPr id="3074" name="Picture 2" descr="Pin by Kuikli 2000 on 01 PNG GİF RESİMLER | Movie special effects, Pig  wallpaper, I love you gif">
            <a:extLst>
              <a:ext uri="{FF2B5EF4-FFF2-40B4-BE49-F238E27FC236}">
                <a16:creationId xmlns:a16="http://schemas.microsoft.com/office/drawing/2014/main" id="{C3F2ACFE-54EC-4117-AA28-68C5C7DA3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0278" y="50792"/>
            <a:ext cx="4297521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🥳 Rosto Festivo Emoji">
            <a:extLst>
              <a:ext uri="{FF2B5EF4-FFF2-40B4-BE49-F238E27FC236}">
                <a16:creationId xmlns:a16="http://schemas.microsoft.com/office/drawing/2014/main" id="{DE74A72B-9CB4-4441-A4E8-7841F32EB2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146">
            <a:off x="23692" y="6728469"/>
            <a:ext cx="3182649" cy="31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hlinkClick r:id="rId4" action="ppaction://hlinksldjump"/>
            <a:extLst>
              <a:ext uri="{FF2B5EF4-FFF2-40B4-BE49-F238E27FC236}">
                <a16:creationId xmlns:a16="http://schemas.microsoft.com/office/drawing/2014/main" id="{14D6A134-F427-4869-94C2-FF900967A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960" y="8549108"/>
            <a:ext cx="14408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5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9469DB2-BC01-4596-9CF3-D425CC077F42}"/>
              </a:ext>
            </a:extLst>
          </p:cNvPr>
          <p:cNvSpPr/>
          <p:nvPr/>
        </p:nvSpPr>
        <p:spPr>
          <a:xfrm>
            <a:off x="1143000" y="3147425"/>
            <a:ext cx="16002000" cy="5791200"/>
          </a:xfrm>
          <a:prstGeom prst="roundRect">
            <a:avLst>
              <a:gd name="adj" fmla="val 420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E6118D-661F-4FAE-924E-76C4C69C8285}"/>
              </a:ext>
            </a:extLst>
          </p:cNvPr>
          <p:cNvSpPr txBox="1"/>
          <p:nvPr/>
        </p:nvSpPr>
        <p:spPr>
          <a:xfrm>
            <a:off x="1767417" y="4642641"/>
            <a:ext cx="1481243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SEU GRUPO ACABA DE GANHAR </a:t>
            </a:r>
            <a:r>
              <a:rPr lang="pt-BR" sz="8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 PONTOS.</a:t>
            </a:r>
          </a:p>
        </p:txBody>
      </p:sp>
      <p:pic>
        <p:nvPicPr>
          <p:cNvPr id="3074" name="Picture 2" descr="Pin by Kuikli 2000 on 01 PNG GİF RESİMLER | Movie special effects, Pig  wallpaper, I love you gif">
            <a:extLst>
              <a:ext uri="{FF2B5EF4-FFF2-40B4-BE49-F238E27FC236}">
                <a16:creationId xmlns:a16="http://schemas.microsoft.com/office/drawing/2014/main" id="{C3F2ACFE-54EC-4117-AA28-68C5C7DA3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0278" y="50792"/>
            <a:ext cx="4297521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5ABE3E-09EE-4F56-8E4C-FC9AABEA60B4}"/>
              </a:ext>
            </a:extLst>
          </p:cNvPr>
          <p:cNvSpPr txBox="1"/>
          <p:nvPr/>
        </p:nvSpPr>
        <p:spPr>
          <a:xfrm>
            <a:off x="5211234" y="1178887"/>
            <a:ext cx="7924800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NAVIO</a:t>
            </a:r>
          </a:p>
        </p:txBody>
      </p:sp>
      <p:pic>
        <p:nvPicPr>
          <p:cNvPr id="13" name="Picture 2" descr="🥳 Rosto Festivo Emoji">
            <a:extLst>
              <a:ext uri="{FF2B5EF4-FFF2-40B4-BE49-F238E27FC236}">
                <a16:creationId xmlns:a16="http://schemas.microsoft.com/office/drawing/2014/main" id="{B45BCA21-341E-4D3F-BCF6-03F3041405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146">
            <a:off x="23692" y="6728469"/>
            <a:ext cx="3182649" cy="31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hlinkClick r:id="rId4" action="ppaction://hlinksldjump"/>
            <a:extLst>
              <a:ext uri="{FF2B5EF4-FFF2-40B4-BE49-F238E27FC236}">
                <a16:creationId xmlns:a16="http://schemas.microsoft.com/office/drawing/2014/main" id="{2A58A545-1479-456D-9E52-6350E40FC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960" y="8549108"/>
            <a:ext cx="14408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9469DB2-BC01-4596-9CF3-D425CC077F42}"/>
              </a:ext>
            </a:extLst>
          </p:cNvPr>
          <p:cNvSpPr/>
          <p:nvPr/>
        </p:nvSpPr>
        <p:spPr>
          <a:xfrm>
            <a:off x="1143000" y="3147425"/>
            <a:ext cx="16002000" cy="5791200"/>
          </a:xfrm>
          <a:prstGeom prst="roundRect">
            <a:avLst>
              <a:gd name="adj" fmla="val 420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2E6118D-661F-4FAE-924E-76C4C69C8285}"/>
              </a:ext>
            </a:extLst>
          </p:cNvPr>
          <p:cNvSpPr txBox="1"/>
          <p:nvPr/>
        </p:nvSpPr>
        <p:spPr>
          <a:xfrm>
            <a:off x="1767417" y="4642641"/>
            <a:ext cx="1481243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SEU GRUPO ACABA DE GANHAR </a:t>
            </a:r>
            <a:r>
              <a:rPr lang="pt-BR" sz="8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r>
              <a:rPr lang="pt-BR" sz="8800" b="1" dirty="0">
                <a:latin typeface="Arial Black" panose="020B0A04020102020204" pitchFamily="34" charset="0"/>
                <a:cs typeface="Arial" panose="020B0604020202020204" pitchFamily="34" charset="0"/>
              </a:rPr>
              <a:t> PONTOS.</a:t>
            </a:r>
          </a:p>
        </p:txBody>
      </p:sp>
      <p:pic>
        <p:nvPicPr>
          <p:cNvPr id="3074" name="Picture 2" descr="Pin by Kuikli 2000 on 01 PNG GİF RESİMLER | Movie special effects, Pig  wallpaper, I love you gif">
            <a:extLst>
              <a:ext uri="{FF2B5EF4-FFF2-40B4-BE49-F238E27FC236}">
                <a16:creationId xmlns:a16="http://schemas.microsoft.com/office/drawing/2014/main" id="{C3F2ACFE-54EC-4117-AA28-68C5C7DA3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0278" y="50792"/>
            <a:ext cx="4297521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203DB5-8C23-4BFA-8401-3942223A597C}"/>
              </a:ext>
            </a:extLst>
          </p:cNvPr>
          <p:cNvSpPr txBox="1"/>
          <p:nvPr/>
        </p:nvSpPr>
        <p:spPr>
          <a:xfrm>
            <a:off x="5211234" y="1178887"/>
            <a:ext cx="7924800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NAVIO</a:t>
            </a:r>
          </a:p>
        </p:txBody>
      </p:sp>
      <p:pic>
        <p:nvPicPr>
          <p:cNvPr id="13" name="Picture 2" descr="🥳 Rosto Festivo Emoji">
            <a:extLst>
              <a:ext uri="{FF2B5EF4-FFF2-40B4-BE49-F238E27FC236}">
                <a16:creationId xmlns:a16="http://schemas.microsoft.com/office/drawing/2014/main" id="{FD8EEBAE-680E-4895-90C4-7BC37424A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146">
            <a:off x="23692" y="6728469"/>
            <a:ext cx="3182649" cy="31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hlinkClick r:id="rId4" action="ppaction://hlinksldjump"/>
            <a:extLst>
              <a:ext uri="{FF2B5EF4-FFF2-40B4-BE49-F238E27FC236}">
                <a16:creationId xmlns:a16="http://schemas.microsoft.com/office/drawing/2014/main" id="{F5227F31-C47B-4F0B-8C05-1FC379FDD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960" y="8549108"/>
            <a:ext cx="144083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>
            <a:extLst>
              <a:ext uri="{FF2B5EF4-FFF2-40B4-BE49-F238E27FC236}">
                <a16:creationId xmlns:a16="http://schemas.microsoft.com/office/drawing/2014/main" id="{1D1A916F-C809-4EB6-AFD1-05D9C4A2AFAF}"/>
              </a:ext>
            </a:extLst>
          </p:cNvPr>
          <p:cNvSpPr/>
          <p:nvPr/>
        </p:nvSpPr>
        <p:spPr>
          <a:xfrm>
            <a:off x="381000" y="3474082"/>
            <a:ext cx="17481986" cy="44001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DDFBD2-B8C1-436A-A10F-9ED1F78E9843}"/>
                  </a:ext>
                </a:extLst>
              </p:cNvPr>
              <p:cNvSpPr txBox="1"/>
              <p:nvPr/>
            </p:nvSpPr>
            <p:spPr>
              <a:xfrm>
                <a:off x="380999" y="2247900"/>
                <a:ext cx="17481985" cy="11592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Qual é o número decimal correspondente à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pt-BR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pt-BR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DDFBD2-B8C1-436A-A10F-9ED1F78E9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2247900"/>
                <a:ext cx="17481985" cy="1159228"/>
              </a:xfrm>
              <a:prstGeom prst="rect">
                <a:avLst/>
              </a:prstGeom>
              <a:blipFill>
                <a:blip r:embed="rId2"/>
                <a:stretch>
                  <a:fillRect l="-1533" b="-10363"/>
                </a:stretch>
              </a:blipFill>
              <a:ln w="190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3F7C0D-6243-4022-B740-D7B6E818F697}"/>
              </a:ext>
            </a:extLst>
          </p:cNvPr>
          <p:cNvSpPr txBox="1"/>
          <p:nvPr/>
        </p:nvSpPr>
        <p:spPr>
          <a:xfrm>
            <a:off x="8381002" y="5368055"/>
            <a:ext cx="14478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0,45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01FD53CE-B636-4B63-B787-41D94B3F5D09}"/>
              </a:ext>
            </a:extLst>
          </p:cNvPr>
          <p:cNvSpPr/>
          <p:nvPr/>
        </p:nvSpPr>
        <p:spPr>
          <a:xfrm>
            <a:off x="425014" y="8119477"/>
            <a:ext cx="17437971" cy="858073"/>
          </a:xfrm>
          <a:prstGeom prst="roundRect">
            <a:avLst/>
          </a:prstGeom>
          <a:solidFill>
            <a:srgbClr val="FF0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Arial Black" panose="020B0A04020102020204" pitchFamily="34" charset="0"/>
              </a:rPr>
              <a:t>Missão Concluída?</a:t>
            </a:r>
          </a:p>
        </p:txBody>
      </p:sp>
      <p:sp>
        <p:nvSpPr>
          <p:cNvPr id="56" name="sim">
            <a:extLst>
              <a:ext uri="{FF2B5EF4-FFF2-40B4-BE49-F238E27FC236}">
                <a16:creationId xmlns:a16="http://schemas.microsoft.com/office/drawing/2014/main" id="{B194FA33-6B21-489B-A4E8-8E6A22D94C28}"/>
              </a:ext>
            </a:extLst>
          </p:cNvPr>
          <p:cNvSpPr/>
          <p:nvPr/>
        </p:nvSpPr>
        <p:spPr>
          <a:xfrm>
            <a:off x="425014" y="8970108"/>
            <a:ext cx="8718985" cy="8977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57" name="não">
            <a:extLst>
              <a:ext uri="{FF2B5EF4-FFF2-40B4-BE49-F238E27FC236}">
                <a16:creationId xmlns:a16="http://schemas.microsoft.com/office/drawing/2014/main" id="{F9C08488-2E22-4ABE-A405-8EC71EC2CC1E}"/>
              </a:ext>
            </a:extLst>
          </p:cNvPr>
          <p:cNvSpPr/>
          <p:nvPr/>
        </p:nvSpPr>
        <p:spPr>
          <a:xfrm>
            <a:off x="9144000" y="8953500"/>
            <a:ext cx="8718985" cy="897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NÃO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F027D3D2-13CF-41B3-9C03-882C2EA3A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3" y="8584566"/>
            <a:ext cx="2269912" cy="170243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A753498A-EF02-4B7E-AA07-637323E9D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3" y="8740079"/>
            <a:ext cx="1419371" cy="140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Rolagem: Horizontal 62">
            <a:extLst>
              <a:ext uri="{FF2B5EF4-FFF2-40B4-BE49-F238E27FC236}">
                <a16:creationId xmlns:a16="http://schemas.microsoft.com/office/drawing/2014/main" id="{6143642C-0064-44D0-BC3F-8D1C2709AD7A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60" name="Rolagem: Horizontal 59">
            <a:extLst>
              <a:ext uri="{FF2B5EF4-FFF2-40B4-BE49-F238E27FC236}">
                <a16:creationId xmlns:a16="http://schemas.microsoft.com/office/drawing/2014/main" id="{BA303440-F252-4E27-820B-18B9C05366E2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2211812-34B5-4D76-9DDB-6D057532241A}"/>
              </a:ext>
            </a:extLst>
          </p:cNvPr>
          <p:cNvSpPr txBox="1"/>
          <p:nvPr/>
        </p:nvSpPr>
        <p:spPr>
          <a:xfrm>
            <a:off x="381000" y="342901"/>
            <a:ext cx="10419103" cy="1322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DESAFIO 01</a:t>
            </a:r>
            <a:endParaRPr lang="pt-BR" sz="6000" b="1" spc="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m 38">
            <a:hlinkClick r:id="rId5" action="ppaction://hlinksldjump"/>
            <a:extLst>
              <a:ext uri="{FF2B5EF4-FFF2-40B4-BE49-F238E27FC236}">
                <a16:creationId xmlns:a16="http://schemas.microsoft.com/office/drawing/2014/main" id="{7B106DF6-E81A-4517-8EE7-CACE79054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7013" y="8740078"/>
            <a:ext cx="1250786" cy="1256829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0794F9C-FAC4-4FE9-8647-E0FBD79147C3}"/>
              </a:ext>
            </a:extLst>
          </p:cNvPr>
          <p:cNvSpPr/>
          <p:nvPr/>
        </p:nvSpPr>
        <p:spPr>
          <a:xfrm>
            <a:off x="7657102" y="5206923"/>
            <a:ext cx="2895600" cy="115326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RESPOSTA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10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3" grpId="0" animBg="1"/>
      <p:bldP spid="60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81936C-F7EB-498E-8692-C4C0F5494243}"/>
              </a:ext>
            </a:extLst>
          </p:cNvPr>
          <p:cNvSpPr txBox="1"/>
          <p:nvPr/>
        </p:nvSpPr>
        <p:spPr>
          <a:xfrm>
            <a:off x="609600" y="746041"/>
            <a:ext cx="17179636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 Black" panose="020B0A04020102020204" pitchFamily="34" charset="0"/>
                <a:cs typeface="Arial" panose="020B0604020202020204" pitchFamily="34" charset="0"/>
              </a:rPr>
              <a:t>ORIENTAÇÕES GERAIS:</a:t>
            </a:r>
          </a:p>
        </p:txBody>
      </p:sp>
      <p:sp>
        <p:nvSpPr>
          <p:cNvPr id="6" name="Seta: para a Direita 5">
            <a:hlinkClick r:id="rId2" action="ppaction://hlinksldjump"/>
            <a:extLst>
              <a:ext uri="{FF2B5EF4-FFF2-40B4-BE49-F238E27FC236}">
                <a16:creationId xmlns:a16="http://schemas.microsoft.com/office/drawing/2014/main" id="{9C03F65D-BA9E-4E80-8299-FE15FEA22552}"/>
              </a:ext>
            </a:extLst>
          </p:cNvPr>
          <p:cNvSpPr/>
          <p:nvPr/>
        </p:nvSpPr>
        <p:spPr>
          <a:xfrm>
            <a:off x="15839683" y="8974425"/>
            <a:ext cx="2143517" cy="1056872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n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INICIAR</a:t>
            </a:r>
            <a:endParaRPr lang="pt-BR" b="1" dirty="0"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ixaDeTexto 18">
            <a:extLst>
              <a:ext uri="{FF2B5EF4-FFF2-40B4-BE49-F238E27FC236}">
                <a16:creationId xmlns:a16="http://schemas.microsoft.com/office/drawing/2014/main" id="{A2C34B27-6047-44D4-85A8-4D3949CE3DD9}"/>
              </a:ext>
            </a:extLst>
          </p:cNvPr>
          <p:cNvSpPr txBox="1"/>
          <p:nvPr/>
        </p:nvSpPr>
        <p:spPr>
          <a:xfrm>
            <a:off x="609600" y="2203772"/>
            <a:ext cx="17179636" cy="60016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turma será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organizada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dois grupos</a:t>
            </a:r>
            <a:r>
              <a:rPr kumimoji="0" lang="pt-BR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ou mais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Um grupo, por vez, deverá escolher uma coordenada (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 D4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Nas questões, o professor deverá fazer a leitura da pergunta (ou deixar os alunos lerem sozinhos) e indicar as alternativas. Posterior a isso, o grupo terá que responder;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Nos desafios, os grupos deverão cumprir os comandos exigidos para ganhar a pontuação.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OBSERVAÇÕES: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Cada número poderá ter uma pergunta (envolvendo cálculos); Big Fone (contém alguns desafios); Barco (com pontuações extras) ou Bomba (o grupo perde pontuação ou fica sem jogar por uma rodada);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Cada item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pontuação a ser somada ou diminuída;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somente receberá a pontuação se responder à pergunta </a:t>
            </a:r>
            <a:r>
              <a:rPr kumimoji="0" lang="pt-BR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rretamente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1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453734E0-587A-4BA2-A605-4E12AD4B78C6}"/>
              </a:ext>
            </a:extLst>
          </p:cNvPr>
          <p:cNvSpPr/>
          <p:nvPr/>
        </p:nvSpPr>
        <p:spPr>
          <a:xfrm>
            <a:off x="425014" y="3516995"/>
            <a:ext cx="17437972" cy="422819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0BA5385-52F8-4C8C-A10D-E9BA8FE2CD8F}"/>
              </a:ext>
            </a:extLst>
          </p:cNvPr>
          <p:cNvSpPr txBox="1"/>
          <p:nvPr/>
        </p:nvSpPr>
        <p:spPr>
          <a:xfrm>
            <a:off x="381000" y="342901"/>
            <a:ext cx="10419103" cy="1322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DESAFIO 02</a:t>
            </a:r>
            <a:endParaRPr lang="pt-BR" sz="6000" b="1" spc="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DDFBD2-B8C1-436A-A10F-9ED1F78E9843}"/>
              </a:ext>
            </a:extLst>
          </p:cNvPr>
          <p:cNvSpPr txBox="1"/>
          <p:nvPr/>
        </p:nvSpPr>
        <p:spPr>
          <a:xfrm>
            <a:off x="425014" y="1838536"/>
            <a:ext cx="17393958" cy="144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Escreva o número decimal correspondente à forma por extenso: “Dois inteiros e sessenta e cinco centésimos”.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01FD53CE-B636-4B63-B787-41D94B3F5D09}"/>
              </a:ext>
            </a:extLst>
          </p:cNvPr>
          <p:cNvSpPr/>
          <p:nvPr/>
        </p:nvSpPr>
        <p:spPr>
          <a:xfrm>
            <a:off x="425014" y="8039100"/>
            <a:ext cx="17437971" cy="858073"/>
          </a:xfrm>
          <a:prstGeom prst="roundRect">
            <a:avLst/>
          </a:prstGeom>
          <a:solidFill>
            <a:srgbClr val="FF0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Arial Black" panose="020B0A04020102020204" pitchFamily="34" charset="0"/>
              </a:rPr>
              <a:t>Missão Concluída?</a:t>
            </a:r>
          </a:p>
        </p:txBody>
      </p:sp>
      <p:sp>
        <p:nvSpPr>
          <p:cNvPr id="56" name="sim">
            <a:extLst>
              <a:ext uri="{FF2B5EF4-FFF2-40B4-BE49-F238E27FC236}">
                <a16:creationId xmlns:a16="http://schemas.microsoft.com/office/drawing/2014/main" id="{B194FA33-6B21-489B-A4E8-8E6A22D94C28}"/>
              </a:ext>
            </a:extLst>
          </p:cNvPr>
          <p:cNvSpPr/>
          <p:nvPr/>
        </p:nvSpPr>
        <p:spPr>
          <a:xfrm>
            <a:off x="425014" y="8889731"/>
            <a:ext cx="8718985" cy="8977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57" name="não">
            <a:extLst>
              <a:ext uri="{FF2B5EF4-FFF2-40B4-BE49-F238E27FC236}">
                <a16:creationId xmlns:a16="http://schemas.microsoft.com/office/drawing/2014/main" id="{F9C08488-2E22-4ABE-A405-8EC71EC2CC1E}"/>
              </a:ext>
            </a:extLst>
          </p:cNvPr>
          <p:cNvSpPr/>
          <p:nvPr/>
        </p:nvSpPr>
        <p:spPr>
          <a:xfrm>
            <a:off x="9144000" y="8873123"/>
            <a:ext cx="8718985" cy="897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NÃO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F027D3D2-13CF-41B3-9C03-882C2EA3A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44" y="8641215"/>
            <a:ext cx="2269912" cy="170243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A753498A-EF02-4B7E-AA07-637323E9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13" y="8794277"/>
            <a:ext cx="1419371" cy="140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Rolagem: Horizontal 62">
            <a:extLst>
              <a:ext uri="{FF2B5EF4-FFF2-40B4-BE49-F238E27FC236}">
                <a16:creationId xmlns:a16="http://schemas.microsoft.com/office/drawing/2014/main" id="{6143642C-0064-44D0-BC3F-8D1C2709AD7A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60" name="Rolagem: Horizontal 59">
            <a:extLst>
              <a:ext uri="{FF2B5EF4-FFF2-40B4-BE49-F238E27FC236}">
                <a16:creationId xmlns:a16="http://schemas.microsoft.com/office/drawing/2014/main" id="{BA303440-F252-4E27-820B-18B9C05366E2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17" name="Imagem 16">
            <a:hlinkClick r:id="rId4" action="ppaction://hlinksldjump"/>
            <a:extLst>
              <a:ext uri="{FF2B5EF4-FFF2-40B4-BE49-F238E27FC236}">
                <a16:creationId xmlns:a16="http://schemas.microsoft.com/office/drawing/2014/main" id="{5D437E7B-D404-44BC-856F-5B5AC6F58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8029" y="8761196"/>
            <a:ext cx="1229770" cy="123571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93F7C0D-6243-4022-B740-D7B6E818F697}"/>
              </a:ext>
            </a:extLst>
          </p:cNvPr>
          <p:cNvSpPr txBox="1"/>
          <p:nvPr/>
        </p:nvSpPr>
        <p:spPr>
          <a:xfrm>
            <a:off x="8526352" y="4805792"/>
            <a:ext cx="1235293" cy="9015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2,65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1923597-E7A5-41F1-A6D7-7A0DE03E36E6}"/>
              </a:ext>
            </a:extLst>
          </p:cNvPr>
          <p:cNvSpPr/>
          <p:nvPr/>
        </p:nvSpPr>
        <p:spPr>
          <a:xfrm>
            <a:off x="7674193" y="4752240"/>
            <a:ext cx="2895600" cy="115326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RESPOSTA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21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3" grpId="0" animBg="1"/>
      <p:bldP spid="60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id="{453734E0-587A-4BA2-A605-4E12AD4B78C6}"/>
              </a:ext>
            </a:extLst>
          </p:cNvPr>
          <p:cNvSpPr/>
          <p:nvPr/>
        </p:nvSpPr>
        <p:spPr>
          <a:xfrm>
            <a:off x="425014" y="3583210"/>
            <a:ext cx="17437972" cy="416198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0BA5385-52F8-4C8C-A10D-E9BA8FE2CD8F}"/>
              </a:ext>
            </a:extLst>
          </p:cNvPr>
          <p:cNvSpPr txBox="1"/>
          <p:nvPr/>
        </p:nvSpPr>
        <p:spPr>
          <a:xfrm>
            <a:off x="381000" y="342901"/>
            <a:ext cx="10419103" cy="1322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DESAFIO 03</a:t>
            </a:r>
            <a:endParaRPr lang="pt-BR" sz="6000" b="1" spc="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DDFBD2-B8C1-436A-A10F-9ED1F78E9843}"/>
              </a:ext>
            </a:extLst>
          </p:cNvPr>
          <p:cNvSpPr txBox="1"/>
          <p:nvPr/>
        </p:nvSpPr>
        <p:spPr>
          <a:xfrm>
            <a:off x="425014" y="2057814"/>
            <a:ext cx="17393958" cy="144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Considere o número decimal 5,304. Qual algarismo está na casa dos milésimos?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01FD53CE-B636-4B63-B787-41D94B3F5D09}"/>
              </a:ext>
            </a:extLst>
          </p:cNvPr>
          <p:cNvSpPr/>
          <p:nvPr/>
        </p:nvSpPr>
        <p:spPr>
          <a:xfrm>
            <a:off x="425014" y="8039100"/>
            <a:ext cx="17437971" cy="858073"/>
          </a:xfrm>
          <a:prstGeom prst="roundRect">
            <a:avLst/>
          </a:prstGeom>
          <a:solidFill>
            <a:srgbClr val="FF0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Arial Black" panose="020B0A04020102020204" pitchFamily="34" charset="0"/>
              </a:rPr>
              <a:t>Missão Concluída?</a:t>
            </a:r>
          </a:p>
        </p:txBody>
      </p:sp>
      <p:sp>
        <p:nvSpPr>
          <p:cNvPr id="56" name="sim">
            <a:extLst>
              <a:ext uri="{FF2B5EF4-FFF2-40B4-BE49-F238E27FC236}">
                <a16:creationId xmlns:a16="http://schemas.microsoft.com/office/drawing/2014/main" id="{B194FA33-6B21-489B-A4E8-8E6A22D94C28}"/>
              </a:ext>
            </a:extLst>
          </p:cNvPr>
          <p:cNvSpPr/>
          <p:nvPr/>
        </p:nvSpPr>
        <p:spPr>
          <a:xfrm>
            <a:off x="425014" y="8889731"/>
            <a:ext cx="8718985" cy="8977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57" name="não">
            <a:extLst>
              <a:ext uri="{FF2B5EF4-FFF2-40B4-BE49-F238E27FC236}">
                <a16:creationId xmlns:a16="http://schemas.microsoft.com/office/drawing/2014/main" id="{F9C08488-2E22-4ABE-A405-8EC71EC2CC1E}"/>
              </a:ext>
            </a:extLst>
          </p:cNvPr>
          <p:cNvSpPr/>
          <p:nvPr/>
        </p:nvSpPr>
        <p:spPr>
          <a:xfrm>
            <a:off x="9144000" y="8873123"/>
            <a:ext cx="8718985" cy="897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NÃO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F027D3D2-13CF-41B3-9C03-882C2EA3A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44" y="8641215"/>
            <a:ext cx="2269912" cy="170243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A753498A-EF02-4B7E-AA07-637323E9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13" y="8794277"/>
            <a:ext cx="1419371" cy="140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Rolagem: Horizontal 62">
            <a:extLst>
              <a:ext uri="{FF2B5EF4-FFF2-40B4-BE49-F238E27FC236}">
                <a16:creationId xmlns:a16="http://schemas.microsoft.com/office/drawing/2014/main" id="{6143642C-0064-44D0-BC3F-8D1C2709AD7A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60" name="Rolagem: Horizontal 59">
            <a:extLst>
              <a:ext uri="{FF2B5EF4-FFF2-40B4-BE49-F238E27FC236}">
                <a16:creationId xmlns:a16="http://schemas.microsoft.com/office/drawing/2014/main" id="{BA303440-F252-4E27-820B-18B9C05366E2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23" name="Imagem 22">
            <a:hlinkClick r:id="rId4" action="ppaction://hlinksldjump"/>
            <a:extLst>
              <a:ext uri="{FF2B5EF4-FFF2-40B4-BE49-F238E27FC236}">
                <a16:creationId xmlns:a16="http://schemas.microsoft.com/office/drawing/2014/main" id="{B2310985-0A0C-406A-88FE-AAD0CA84D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8029" y="8761196"/>
            <a:ext cx="1229770" cy="123571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75BC8E-883D-41AD-9708-40B67E9AC6B7}"/>
              </a:ext>
            </a:extLst>
          </p:cNvPr>
          <p:cNvSpPr txBox="1"/>
          <p:nvPr/>
        </p:nvSpPr>
        <p:spPr>
          <a:xfrm>
            <a:off x="8839200" y="4826567"/>
            <a:ext cx="1235293" cy="9015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65905F6-A82B-4541-B889-FB5164F26617}"/>
              </a:ext>
            </a:extLst>
          </p:cNvPr>
          <p:cNvSpPr/>
          <p:nvPr/>
        </p:nvSpPr>
        <p:spPr>
          <a:xfrm>
            <a:off x="7674193" y="4752240"/>
            <a:ext cx="2895600" cy="115326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RESPOSTA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97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3" grpId="0" animBg="1"/>
      <p:bldP spid="60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>
            <a:extLst>
              <a:ext uri="{FF2B5EF4-FFF2-40B4-BE49-F238E27FC236}">
                <a16:creationId xmlns:a16="http://schemas.microsoft.com/office/drawing/2014/main" id="{1D1A916F-C809-4EB6-AFD1-05D9C4A2AFAF}"/>
              </a:ext>
            </a:extLst>
          </p:cNvPr>
          <p:cNvSpPr/>
          <p:nvPr/>
        </p:nvSpPr>
        <p:spPr>
          <a:xfrm>
            <a:off x="363894" y="3533148"/>
            <a:ext cx="17437972" cy="43411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DDFBD2-B8C1-436A-A10F-9ED1F78E9843}"/>
              </a:ext>
            </a:extLst>
          </p:cNvPr>
          <p:cNvSpPr txBox="1"/>
          <p:nvPr/>
        </p:nvSpPr>
        <p:spPr>
          <a:xfrm>
            <a:off x="381000" y="2020550"/>
            <a:ext cx="17437972" cy="144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Considere o número decimal 7,306. Qual é a decomposição correta desse número?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01FD53CE-B636-4B63-B787-41D94B3F5D09}"/>
              </a:ext>
            </a:extLst>
          </p:cNvPr>
          <p:cNvSpPr/>
          <p:nvPr/>
        </p:nvSpPr>
        <p:spPr>
          <a:xfrm>
            <a:off x="425014" y="8119477"/>
            <a:ext cx="17437971" cy="858073"/>
          </a:xfrm>
          <a:prstGeom prst="roundRect">
            <a:avLst/>
          </a:prstGeom>
          <a:solidFill>
            <a:srgbClr val="FF0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Arial Black" panose="020B0A04020102020204" pitchFamily="34" charset="0"/>
              </a:rPr>
              <a:t>Missão Concluída?</a:t>
            </a:r>
          </a:p>
        </p:txBody>
      </p:sp>
      <p:sp>
        <p:nvSpPr>
          <p:cNvPr id="56" name="sim">
            <a:extLst>
              <a:ext uri="{FF2B5EF4-FFF2-40B4-BE49-F238E27FC236}">
                <a16:creationId xmlns:a16="http://schemas.microsoft.com/office/drawing/2014/main" id="{B194FA33-6B21-489B-A4E8-8E6A22D94C28}"/>
              </a:ext>
            </a:extLst>
          </p:cNvPr>
          <p:cNvSpPr/>
          <p:nvPr/>
        </p:nvSpPr>
        <p:spPr>
          <a:xfrm>
            <a:off x="425014" y="8970108"/>
            <a:ext cx="8718985" cy="8977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57" name="não">
            <a:extLst>
              <a:ext uri="{FF2B5EF4-FFF2-40B4-BE49-F238E27FC236}">
                <a16:creationId xmlns:a16="http://schemas.microsoft.com/office/drawing/2014/main" id="{F9C08488-2E22-4ABE-A405-8EC71EC2CC1E}"/>
              </a:ext>
            </a:extLst>
          </p:cNvPr>
          <p:cNvSpPr/>
          <p:nvPr/>
        </p:nvSpPr>
        <p:spPr>
          <a:xfrm>
            <a:off x="9144000" y="8953500"/>
            <a:ext cx="8718985" cy="897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NÃO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F027D3D2-13CF-41B3-9C03-882C2EA3A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3" y="8584566"/>
            <a:ext cx="2269912" cy="170243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A753498A-EF02-4B7E-AA07-637323E9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3" y="8740079"/>
            <a:ext cx="1419371" cy="140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Rolagem: Horizontal 62">
            <a:extLst>
              <a:ext uri="{FF2B5EF4-FFF2-40B4-BE49-F238E27FC236}">
                <a16:creationId xmlns:a16="http://schemas.microsoft.com/office/drawing/2014/main" id="{6143642C-0064-44D0-BC3F-8D1C2709AD7A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60" name="Rolagem: Horizontal 59">
            <a:extLst>
              <a:ext uri="{FF2B5EF4-FFF2-40B4-BE49-F238E27FC236}">
                <a16:creationId xmlns:a16="http://schemas.microsoft.com/office/drawing/2014/main" id="{BA303440-F252-4E27-820B-18B9C05366E2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2211812-34B5-4D76-9DDB-6D057532241A}"/>
              </a:ext>
            </a:extLst>
          </p:cNvPr>
          <p:cNvSpPr txBox="1"/>
          <p:nvPr/>
        </p:nvSpPr>
        <p:spPr>
          <a:xfrm>
            <a:off x="381000" y="342901"/>
            <a:ext cx="10419103" cy="1322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DESAFIO 04</a:t>
            </a:r>
            <a:endParaRPr lang="pt-BR" sz="6000" b="1" spc="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m 29">
            <a:hlinkClick r:id="rId4" action="ppaction://hlinksldjump"/>
            <a:extLst>
              <a:ext uri="{FF2B5EF4-FFF2-40B4-BE49-F238E27FC236}">
                <a16:creationId xmlns:a16="http://schemas.microsoft.com/office/drawing/2014/main" id="{C2BFDD4F-4482-406A-B441-C10504425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3428" y="8786718"/>
            <a:ext cx="1204371" cy="121019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893F7C0D-6243-4022-B740-D7B6E818F697}"/>
              </a:ext>
            </a:extLst>
          </p:cNvPr>
          <p:cNvSpPr txBox="1"/>
          <p:nvPr/>
        </p:nvSpPr>
        <p:spPr>
          <a:xfrm>
            <a:off x="6854285" y="4803533"/>
            <a:ext cx="4630228" cy="10634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7 + 0,3 + 0,006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0200CD2-0F80-432D-9909-FDC965C77189}"/>
              </a:ext>
            </a:extLst>
          </p:cNvPr>
          <p:cNvSpPr/>
          <p:nvPr/>
        </p:nvSpPr>
        <p:spPr>
          <a:xfrm>
            <a:off x="6854284" y="4752240"/>
            <a:ext cx="4423315" cy="115326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RESPOSTA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7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  <p:bldP spid="6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>
            <a:extLst>
              <a:ext uri="{FF2B5EF4-FFF2-40B4-BE49-F238E27FC236}">
                <a16:creationId xmlns:a16="http://schemas.microsoft.com/office/drawing/2014/main" id="{1D1A916F-C809-4EB6-AFD1-05D9C4A2AFAF}"/>
              </a:ext>
            </a:extLst>
          </p:cNvPr>
          <p:cNvSpPr/>
          <p:nvPr/>
        </p:nvSpPr>
        <p:spPr>
          <a:xfrm>
            <a:off x="425014" y="3362952"/>
            <a:ext cx="17437972" cy="4712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DDFBD2-B8C1-436A-A10F-9ED1F78E9843}"/>
              </a:ext>
            </a:extLst>
          </p:cNvPr>
          <p:cNvSpPr txBox="1"/>
          <p:nvPr/>
        </p:nvSpPr>
        <p:spPr>
          <a:xfrm>
            <a:off x="425014" y="1790700"/>
            <a:ext cx="17393958" cy="144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Identifique o decimal que está representado pela operação abaixo.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01FD53CE-B636-4B63-B787-41D94B3F5D09}"/>
              </a:ext>
            </a:extLst>
          </p:cNvPr>
          <p:cNvSpPr/>
          <p:nvPr/>
        </p:nvSpPr>
        <p:spPr>
          <a:xfrm>
            <a:off x="425014" y="8119477"/>
            <a:ext cx="17437971" cy="858073"/>
          </a:xfrm>
          <a:prstGeom prst="roundRect">
            <a:avLst/>
          </a:prstGeom>
          <a:solidFill>
            <a:srgbClr val="FF00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atin typeface="Arial Black" panose="020B0A04020102020204" pitchFamily="34" charset="0"/>
              </a:rPr>
              <a:t>Missão Concluída?</a:t>
            </a:r>
          </a:p>
        </p:txBody>
      </p:sp>
      <p:sp>
        <p:nvSpPr>
          <p:cNvPr id="56" name="sim">
            <a:extLst>
              <a:ext uri="{FF2B5EF4-FFF2-40B4-BE49-F238E27FC236}">
                <a16:creationId xmlns:a16="http://schemas.microsoft.com/office/drawing/2014/main" id="{B194FA33-6B21-489B-A4E8-8E6A22D94C28}"/>
              </a:ext>
            </a:extLst>
          </p:cNvPr>
          <p:cNvSpPr/>
          <p:nvPr/>
        </p:nvSpPr>
        <p:spPr>
          <a:xfrm>
            <a:off x="425014" y="8970108"/>
            <a:ext cx="8718985" cy="89779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</a:t>
            </a:r>
          </a:p>
        </p:txBody>
      </p:sp>
      <p:sp>
        <p:nvSpPr>
          <p:cNvPr id="57" name="não">
            <a:extLst>
              <a:ext uri="{FF2B5EF4-FFF2-40B4-BE49-F238E27FC236}">
                <a16:creationId xmlns:a16="http://schemas.microsoft.com/office/drawing/2014/main" id="{F9C08488-2E22-4ABE-A405-8EC71EC2CC1E}"/>
              </a:ext>
            </a:extLst>
          </p:cNvPr>
          <p:cNvSpPr/>
          <p:nvPr/>
        </p:nvSpPr>
        <p:spPr>
          <a:xfrm>
            <a:off x="9144000" y="8953500"/>
            <a:ext cx="8718985" cy="897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NÃO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F027D3D2-13CF-41B3-9C03-882C2EA3A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43" y="8584566"/>
            <a:ext cx="2269912" cy="1702434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A753498A-EF02-4B7E-AA07-637323E9D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13" y="8740079"/>
            <a:ext cx="1419371" cy="1405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Rolagem: Horizontal 62">
            <a:extLst>
              <a:ext uri="{FF2B5EF4-FFF2-40B4-BE49-F238E27FC236}">
                <a16:creationId xmlns:a16="http://schemas.microsoft.com/office/drawing/2014/main" id="{6143642C-0064-44D0-BC3F-8D1C2709AD7A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60" name="Rolagem: Horizontal 59">
            <a:extLst>
              <a:ext uri="{FF2B5EF4-FFF2-40B4-BE49-F238E27FC236}">
                <a16:creationId xmlns:a16="http://schemas.microsoft.com/office/drawing/2014/main" id="{BA303440-F252-4E27-820B-18B9C05366E2}"/>
              </a:ext>
            </a:extLst>
          </p:cNvPr>
          <p:cNvSpPr/>
          <p:nvPr/>
        </p:nvSpPr>
        <p:spPr>
          <a:xfrm>
            <a:off x="11048999" y="363560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2211812-34B5-4D76-9DDB-6D057532241A}"/>
              </a:ext>
            </a:extLst>
          </p:cNvPr>
          <p:cNvSpPr txBox="1"/>
          <p:nvPr/>
        </p:nvSpPr>
        <p:spPr>
          <a:xfrm>
            <a:off x="381000" y="342901"/>
            <a:ext cx="10419103" cy="1322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b="1" spc="6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DESAFIO 05</a:t>
            </a:r>
            <a:endParaRPr lang="pt-BR" sz="6000" b="1" spc="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m 29">
            <a:hlinkClick r:id="rId4" action="ppaction://hlinksldjump"/>
            <a:extLst>
              <a:ext uri="{FF2B5EF4-FFF2-40B4-BE49-F238E27FC236}">
                <a16:creationId xmlns:a16="http://schemas.microsoft.com/office/drawing/2014/main" id="{3812CA8F-898C-4E17-A9FD-5BFE1ACF9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7013" y="8740078"/>
            <a:ext cx="1250786" cy="1256829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893F7C0D-6243-4022-B740-D7B6E818F697}"/>
              </a:ext>
            </a:extLst>
          </p:cNvPr>
          <p:cNvSpPr txBox="1"/>
          <p:nvPr/>
        </p:nvSpPr>
        <p:spPr>
          <a:xfrm>
            <a:off x="6730144" y="3556164"/>
            <a:ext cx="4878510" cy="10634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5 + 0,06 + 0,004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A3AA7C-DAAF-4649-96A5-65336B3A73DC}"/>
              </a:ext>
            </a:extLst>
          </p:cNvPr>
          <p:cNvSpPr txBox="1"/>
          <p:nvPr/>
        </p:nvSpPr>
        <p:spPr>
          <a:xfrm>
            <a:off x="8293099" y="5124450"/>
            <a:ext cx="1752600" cy="106343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5,064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8B20CBE-4063-40F1-A8DD-1F0DC6931D3A}"/>
              </a:ext>
            </a:extLst>
          </p:cNvPr>
          <p:cNvSpPr/>
          <p:nvPr/>
        </p:nvSpPr>
        <p:spPr>
          <a:xfrm>
            <a:off x="7721599" y="5184429"/>
            <a:ext cx="2895600" cy="115326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RESPOSTA</a:t>
            </a:r>
            <a:endParaRPr lang="pt-B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30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3" grpId="0" animBg="1"/>
      <p:bldP spid="60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2">
            <a:extLst>
              <a:ext uri="{FF2B5EF4-FFF2-40B4-BE49-F238E27FC236}">
                <a16:creationId xmlns:a16="http://schemas.microsoft.com/office/drawing/2014/main" id="{4F62DDE9-7812-4F8F-BBC5-32F53D11E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10543"/>
              </p:ext>
            </p:extLst>
          </p:nvPr>
        </p:nvGraphicFramePr>
        <p:xfrm>
          <a:off x="381001" y="456803"/>
          <a:ext cx="17526001" cy="93799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08387">
                  <a:extLst>
                    <a:ext uri="{9D8B030D-6E8A-4147-A177-3AD203B41FA5}">
                      <a16:colId xmlns:a16="http://schemas.microsoft.com/office/drawing/2014/main" val="3137698361"/>
                    </a:ext>
                  </a:extLst>
                </a:gridCol>
                <a:gridCol w="2959947">
                  <a:extLst>
                    <a:ext uri="{9D8B030D-6E8A-4147-A177-3AD203B41FA5}">
                      <a16:colId xmlns:a16="http://schemas.microsoft.com/office/drawing/2014/main" val="3257779156"/>
                    </a:ext>
                  </a:extLst>
                </a:gridCol>
                <a:gridCol w="3193627">
                  <a:extLst>
                    <a:ext uri="{9D8B030D-6E8A-4147-A177-3AD203B41FA5}">
                      <a16:colId xmlns:a16="http://schemas.microsoft.com/office/drawing/2014/main" val="53352914"/>
                    </a:ext>
                  </a:extLst>
                </a:gridCol>
                <a:gridCol w="3427307">
                  <a:extLst>
                    <a:ext uri="{9D8B030D-6E8A-4147-A177-3AD203B41FA5}">
                      <a16:colId xmlns:a16="http://schemas.microsoft.com/office/drawing/2014/main" val="878358096"/>
                    </a:ext>
                  </a:extLst>
                </a:gridCol>
                <a:gridCol w="2882053">
                  <a:extLst>
                    <a:ext uri="{9D8B030D-6E8A-4147-A177-3AD203B41FA5}">
                      <a16:colId xmlns:a16="http://schemas.microsoft.com/office/drawing/2014/main" val="758898534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127326313"/>
                    </a:ext>
                  </a:extLst>
                </a:gridCol>
              </a:tblGrid>
              <a:tr h="1401798"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A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B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C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D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E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06196"/>
                  </a:ext>
                </a:extLst>
              </a:tr>
              <a:tr h="1986841"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395015"/>
                  </a:ext>
                </a:extLst>
              </a:tr>
              <a:tr h="1986841"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80556"/>
                  </a:ext>
                </a:extLst>
              </a:tr>
              <a:tr h="1986841"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63191"/>
                  </a:ext>
                </a:extLst>
              </a:tr>
              <a:tr h="1986841">
                <a:tc>
                  <a:txBody>
                    <a:bodyPr/>
                    <a:lstStyle/>
                    <a:p>
                      <a:pPr algn="ctr"/>
                      <a:r>
                        <a:rPr lang="pt-BR" sz="8800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pt-BR" sz="8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08780"/>
                  </a:ext>
                </a:extLst>
              </a:tr>
            </a:tbl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AD1353DA-71E6-4056-8B5D-6688774BF8F6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Elipse 104">
            <a:hlinkClick r:id="rId3" action="ppaction://hlinksldjump"/>
            <a:extLst>
              <a:ext uri="{FF2B5EF4-FFF2-40B4-BE49-F238E27FC236}">
                <a16:creationId xmlns:a16="http://schemas.microsoft.com/office/drawing/2014/main" id="{36BC38DE-3CDB-4272-9FCA-C1F322F3DB85}"/>
              </a:ext>
            </a:extLst>
          </p:cNvPr>
          <p:cNvSpPr/>
          <p:nvPr/>
        </p:nvSpPr>
        <p:spPr>
          <a:xfrm>
            <a:off x="3092387" y="8196335"/>
            <a:ext cx="1501414" cy="14762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Elipse 105">
            <a:hlinkClick r:id="rId4" action="ppaction://hlinksldjump"/>
            <a:extLst>
              <a:ext uri="{FF2B5EF4-FFF2-40B4-BE49-F238E27FC236}">
                <a16:creationId xmlns:a16="http://schemas.microsoft.com/office/drawing/2014/main" id="{2DA4321B-574C-480A-82D9-9729204203B7}"/>
              </a:ext>
            </a:extLst>
          </p:cNvPr>
          <p:cNvSpPr/>
          <p:nvPr/>
        </p:nvSpPr>
        <p:spPr>
          <a:xfrm>
            <a:off x="3050579" y="6062735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07" name="Elipse 106">
            <a:hlinkClick r:id="rId5" action="ppaction://hlinksldjump"/>
            <a:extLst>
              <a:ext uri="{FF2B5EF4-FFF2-40B4-BE49-F238E27FC236}">
                <a16:creationId xmlns:a16="http://schemas.microsoft.com/office/drawing/2014/main" id="{8A0DAB98-087B-415A-806F-21C1DA04C35B}"/>
              </a:ext>
            </a:extLst>
          </p:cNvPr>
          <p:cNvSpPr/>
          <p:nvPr/>
        </p:nvSpPr>
        <p:spPr>
          <a:xfrm>
            <a:off x="3071928" y="4129298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8" name="Picture 12" descr="Design PNG E SVG De Vista Frontal Plana Do Navio Para Camisetas">
            <a:hlinkClick r:id="rId6" action="ppaction://hlinksldjump"/>
            <a:extLst>
              <a:ext uri="{FF2B5EF4-FFF2-40B4-BE49-F238E27FC236}">
                <a16:creationId xmlns:a16="http://schemas.microsoft.com/office/drawing/2014/main" id="{B9BCABD8-61FA-4698-96DB-0D98F8CC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13232"/>
          <a:stretch/>
        </p:blipFill>
        <p:spPr bwMode="auto">
          <a:xfrm>
            <a:off x="3157025" y="4115487"/>
            <a:ext cx="1257718" cy="15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Emoji ☎ Copiar/paste telefone - wpRock">
            <a:hlinkClick r:id="rId3" action="ppaction://hlinksldjump"/>
            <a:extLst>
              <a:ext uri="{FF2B5EF4-FFF2-40B4-BE49-F238E27FC236}">
                <a16:creationId xmlns:a16="http://schemas.microsoft.com/office/drawing/2014/main" id="{875C2D3F-A31B-4A53-AF5D-67E4BA28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39" y="8120135"/>
            <a:ext cx="1249562" cy="1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Sinal de Multiplicação 108">
            <a:extLst>
              <a:ext uri="{FF2B5EF4-FFF2-40B4-BE49-F238E27FC236}">
                <a16:creationId xmlns:a16="http://schemas.microsoft.com/office/drawing/2014/main" id="{2A0B6500-8F85-4325-A6FA-D0E21F87295E}"/>
              </a:ext>
            </a:extLst>
          </p:cNvPr>
          <p:cNvSpPr/>
          <p:nvPr/>
        </p:nvSpPr>
        <p:spPr>
          <a:xfrm>
            <a:off x="2900024" y="3984033"/>
            <a:ext cx="1870371" cy="1796608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Sinal de Multiplicação 109">
            <a:extLst>
              <a:ext uri="{FF2B5EF4-FFF2-40B4-BE49-F238E27FC236}">
                <a16:creationId xmlns:a16="http://schemas.microsoft.com/office/drawing/2014/main" id="{BD0E4A17-7CBC-4447-8C46-DDCB98496544}"/>
              </a:ext>
            </a:extLst>
          </p:cNvPr>
          <p:cNvSpPr/>
          <p:nvPr/>
        </p:nvSpPr>
        <p:spPr>
          <a:xfrm>
            <a:off x="2888616" y="5923353"/>
            <a:ext cx="1882862" cy="1824655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Sinal de Multiplicação 110">
            <a:extLst>
              <a:ext uri="{FF2B5EF4-FFF2-40B4-BE49-F238E27FC236}">
                <a16:creationId xmlns:a16="http://schemas.microsoft.com/office/drawing/2014/main" id="{22AE71FE-2F7D-454D-86B8-314B363C66CB}"/>
              </a:ext>
            </a:extLst>
          </p:cNvPr>
          <p:cNvSpPr/>
          <p:nvPr/>
        </p:nvSpPr>
        <p:spPr>
          <a:xfrm>
            <a:off x="2978472" y="8019383"/>
            <a:ext cx="1792509" cy="1924717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Elipse 111">
            <a:hlinkClick r:id="rId9" action="ppaction://hlinksldjump"/>
            <a:extLst>
              <a:ext uri="{FF2B5EF4-FFF2-40B4-BE49-F238E27FC236}">
                <a16:creationId xmlns:a16="http://schemas.microsoft.com/office/drawing/2014/main" id="{68124549-992B-455D-9B65-35B46F34AB8F}"/>
              </a:ext>
            </a:extLst>
          </p:cNvPr>
          <p:cNvSpPr/>
          <p:nvPr/>
        </p:nvSpPr>
        <p:spPr>
          <a:xfrm>
            <a:off x="3105156" y="2154810"/>
            <a:ext cx="1491364" cy="14425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13" name="Sinal de Multiplicação 112">
            <a:extLst>
              <a:ext uri="{FF2B5EF4-FFF2-40B4-BE49-F238E27FC236}">
                <a16:creationId xmlns:a16="http://schemas.microsoft.com/office/drawing/2014/main" id="{48E54021-5DC6-4748-BC31-B2EEA8E9091D}"/>
              </a:ext>
            </a:extLst>
          </p:cNvPr>
          <p:cNvSpPr/>
          <p:nvPr/>
        </p:nvSpPr>
        <p:spPr>
          <a:xfrm>
            <a:off x="2914831" y="1947935"/>
            <a:ext cx="1885769" cy="1877760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Freeform 14">
            <a:extLst>
              <a:ext uri="{FF2B5EF4-FFF2-40B4-BE49-F238E27FC236}">
                <a16:creationId xmlns:a16="http://schemas.microsoft.com/office/drawing/2014/main" id="{CDB7E1D9-2D59-4EF4-B5B2-2FC619CE73BB}"/>
              </a:ext>
            </a:extLst>
          </p:cNvPr>
          <p:cNvSpPr/>
          <p:nvPr/>
        </p:nvSpPr>
        <p:spPr>
          <a:xfrm flipH="1">
            <a:off x="2206413" y="1327047"/>
            <a:ext cx="2534613" cy="2389922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5" name="Freeform 14">
            <a:extLst>
              <a:ext uri="{FF2B5EF4-FFF2-40B4-BE49-F238E27FC236}">
                <a16:creationId xmlns:a16="http://schemas.microsoft.com/office/drawing/2014/main" id="{FC1A8601-C7EC-4E5E-BF32-9B6998D05079}"/>
              </a:ext>
            </a:extLst>
          </p:cNvPr>
          <p:cNvSpPr/>
          <p:nvPr/>
        </p:nvSpPr>
        <p:spPr>
          <a:xfrm flipH="1">
            <a:off x="2193216" y="7401778"/>
            <a:ext cx="2534613" cy="2389922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6" name="Freeform 14">
            <a:extLst>
              <a:ext uri="{FF2B5EF4-FFF2-40B4-BE49-F238E27FC236}">
                <a16:creationId xmlns:a16="http://schemas.microsoft.com/office/drawing/2014/main" id="{4E451A95-4824-4753-B7F3-55FF8BF299B9}"/>
              </a:ext>
            </a:extLst>
          </p:cNvPr>
          <p:cNvSpPr/>
          <p:nvPr/>
        </p:nvSpPr>
        <p:spPr>
          <a:xfrm flipH="1">
            <a:off x="2140517" y="3350061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7" name="Freeform 14">
            <a:extLst>
              <a:ext uri="{FF2B5EF4-FFF2-40B4-BE49-F238E27FC236}">
                <a16:creationId xmlns:a16="http://schemas.microsoft.com/office/drawing/2014/main" id="{8E7438B7-4B95-43F2-A3F4-615FC17935E8}"/>
              </a:ext>
            </a:extLst>
          </p:cNvPr>
          <p:cNvSpPr/>
          <p:nvPr/>
        </p:nvSpPr>
        <p:spPr>
          <a:xfrm flipH="1">
            <a:off x="2133953" y="5264526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8" name="Elipse 117">
            <a:hlinkClick r:id="rId12" action="ppaction://hlinksldjump"/>
            <a:extLst>
              <a:ext uri="{FF2B5EF4-FFF2-40B4-BE49-F238E27FC236}">
                <a16:creationId xmlns:a16="http://schemas.microsoft.com/office/drawing/2014/main" id="{5284AA0D-5EFA-4572-AC69-2642FC42185D}"/>
              </a:ext>
            </a:extLst>
          </p:cNvPr>
          <p:cNvSpPr/>
          <p:nvPr/>
        </p:nvSpPr>
        <p:spPr>
          <a:xfrm>
            <a:off x="6117898" y="4155612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19" name="Sinal de Multiplicação 118">
            <a:extLst>
              <a:ext uri="{FF2B5EF4-FFF2-40B4-BE49-F238E27FC236}">
                <a16:creationId xmlns:a16="http://schemas.microsoft.com/office/drawing/2014/main" id="{653B4995-AD93-4A62-BA75-8949B7D23F85}"/>
              </a:ext>
            </a:extLst>
          </p:cNvPr>
          <p:cNvSpPr/>
          <p:nvPr/>
        </p:nvSpPr>
        <p:spPr>
          <a:xfrm>
            <a:off x="6039419" y="3967856"/>
            <a:ext cx="1851050" cy="1899818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Elipse 119">
            <a:hlinkClick r:id="rId13" action="ppaction://hlinksldjump"/>
            <a:extLst>
              <a:ext uri="{FF2B5EF4-FFF2-40B4-BE49-F238E27FC236}">
                <a16:creationId xmlns:a16="http://schemas.microsoft.com/office/drawing/2014/main" id="{E92BA386-132B-4AFD-8D52-652DCC08A044}"/>
              </a:ext>
            </a:extLst>
          </p:cNvPr>
          <p:cNvSpPr/>
          <p:nvPr/>
        </p:nvSpPr>
        <p:spPr>
          <a:xfrm>
            <a:off x="6053954" y="8154990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21" name="Elipse 120">
            <a:hlinkClick r:id="rId9" action="ppaction://hlinksldjump"/>
            <a:extLst>
              <a:ext uri="{FF2B5EF4-FFF2-40B4-BE49-F238E27FC236}">
                <a16:creationId xmlns:a16="http://schemas.microsoft.com/office/drawing/2014/main" id="{5B9CF91A-24C7-42A0-B1D3-9E65A583BD6D}"/>
              </a:ext>
            </a:extLst>
          </p:cNvPr>
          <p:cNvSpPr/>
          <p:nvPr/>
        </p:nvSpPr>
        <p:spPr>
          <a:xfrm>
            <a:off x="6098676" y="6214913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" name="Picture 10" descr="Explosão De Bomba De Pólvora Fumaça Desenho Animado Ilustração Em  Quadrinhos Padrão Decorativo,dinamite,desenho Animado PNG Imagens Gratuitas  Para Download - Lovepik">
            <a:hlinkClick r:id="rId14" action="ppaction://hlinksldjump"/>
            <a:extLst>
              <a:ext uri="{FF2B5EF4-FFF2-40B4-BE49-F238E27FC236}">
                <a16:creationId xmlns:a16="http://schemas.microsoft.com/office/drawing/2014/main" id="{CE71BE7F-18A7-4DBB-91F1-862421BD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54" y="5982591"/>
            <a:ext cx="1857151" cy="18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Sinal de Multiplicação 122">
            <a:extLst>
              <a:ext uri="{FF2B5EF4-FFF2-40B4-BE49-F238E27FC236}">
                <a16:creationId xmlns:a16="http://schemas.microsoft.com/office/drawing/2014/main" id="{DEFFE69B-A0D3-44F9-A242-7781C686C5A5}"/>
              </a:ext>
            </a:extLst>
          </p:cNvPr>
          <p:cNvSpPr/>
          <p:nvPr/>
        </p:nvSpPr>
        <p:spPr>
          <a:xfrm>
            <a:off x="5927868" y="6032456"/>
            <a:ext cx="1880377" cy="1903923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Sinal de Multiplicação 123">
            <a:extLst>
              <a:ext uri="{FF2B5EF4-FFF2-40B4-BE49-F238E27FC236}">
                <a16:creationId xmlns:a16="http://schemas.microsoft.com/office/drawing/2014/main" id="{822547CD-2696-4419-B332-7C9D56534174}"/>
              </a:ext>
            </a:extLst>
          </p:cNvPr>
          <p:cNvSpPr/>
          <p:nvPr/>
        </p:nvSpPr>
        <p:spPr>
          <a:xfrm>
            <a:off x="5806629" y="7995803"/>
            <a:ext cx="2017267" cy="1811830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Freeform 14">
            <a:extLst>
              <a:ext uri="{FF2B5EF4-FFF2-40B4-BE49-F238E27FC236}">
                <a16:creationId xmlns:a16="http://schemas.microsoft.com/office/drawing/2014/main" id="{0C9BD21F-7FB8-4753-AB91-7F554D3326E3}"/>
              </a:ext>
            </a:extLst>
          </p:cNvPr>
          <p:cNvSpPr/>
          <p:nvPr/>
        </p:nvSpPr>
        <p:spPr>
          <a:xfrm flipH="1">
            <a:off x="5160365" y="5428333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6" name="Elipse 125">
            <a:hlinkClick r:id="rId9" action="ppaction://hlinksldjump"/>
            <a:extLst>
              <a:ext uri="{FF2B5EF4-FFF2-40B4-BE49-F238E27FC236}">
                <a16:creationId xmlns:a16="http://schemas.microsoft.com/office/drawing/2014/main" id="{4476583C-6DF1-48CA-B85D-E3B2F6EF0E27}"/>
              </a:ext>
            </a:extLst>
          </p:cNvPr>
          <p:cNvSpPr/>
          <p:nvPr/>
        </p:nvSpPr>
        <p:spPr>
          <a:xfrm>
            <a:off x="6059776" y="2258323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7" name="Picture 12" descr="Design PNG E SVG De Vista Frontal Plana Do Navio Para Camisetas">
            <a:hlinkClick r:id="rId6" action="ppaction://hlinksldjump"/>
            <a:extLst>
              <a:ext uri="{FF2B5EF4-FFF2-40B4-BE49-F238E27FC236}">
                <a16:creationId xmlns:a16="http://schemas.microsoft.com/office/drawing/2014/main" id="{DE412335-5040-44C1-93E6-9C6550C6F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13232"/>
          <a:stretch/>
        </p:blipFill>
        <p:spPr bwMode="auto">
          <a:xfrm>
            <a:off x="6155198" y="2203541"/>
            <a:ext cx="1257718" cy="15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Sinal de Multiplicação 127">
            <a:extLst>
              <a:ext uri="{FF2B5EF4-FFF2-40B4-BE49-F238E27FC236}">
                <a16:creationId xmlns:a16="http://schemas.microsoft.com/office/drawing/2014/main" id="{25F687CA-98DB-4DD0-9C31-0226E35EA0E8}"/>
              </a:ext>
            </a:extLst>
          </p:cNvPr>
          <p:cNvSpPr/>
          <p:nvPr/>
        </p:nvSpPr>
        <p:spPr>
          <a:xfrm>
            <a:off x="5934274" y="2039622"/>
            <a:ext cx="1851050" cy="1899818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Freeform 14">
            <a:extLst>
              <a:ext uri="{FF2B5EF4-FFF2-40B4-BE49-F238E27FC236}">
                <a16:creationId xmlns:a16="http://schemas.microsoft.com/office/drawing/2014/main" id="{B5E81E8F-1454-469D-816C-2C5587125D72}"/>
              </a:ext>
            </a:extLst>
          </p:cNvPr>
          <p:cNvSpPr/>
          <p:nvPr/>
        </p:nvSpPr>
        <p:spPr>
          <a:xfrm flipH="1">
            <a:off x="5140285" y="1467920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0" name="Freeform 14">
            <a:extLst>
              <a:ext uri="{FF2B5EF4-FFF2-40B4-BE49-F238E27FC236}">
                <a16:creationId xmlns:a16="http://schemas.microsoft.com/office/drawing/2014/main" id="{C510F284-7518-4D1D-B0C1-63F2C9D1945F}"/>
              </a:ext>
            </a:extLst>
          </p:cNvPr>
          <p:cNvSpPr/>
          <p:nvPr/>
        </p:nvSpPr>
        <p:spPr>
          <a:xfrm flipH="1">
            <a:off x="5209565" y="3360873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1" name="Freeform 14">
            <a:extLst>
              <a:ext uri="{FF2B5EF4-FFF2-40B4-BE49-F238E27FC236}">
                <a16:creationId xmlns:a16="http://schemas.microsoft.com/office/drawing/2014/main" id="{DABC8656-1288-4938-821B-D923B26EFE49}"/>
              </a:ext>
            </a:extLst>
          </p:cNvPr>
          <p:cNvSpPr/>
          <p:nvPr/>
        </p:nvSpPr>
        <p:spPr>
          <a:xfrm flipH="1">
            <a:off x="5140286" y="7336922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2" name="Elipse 131">
            <a:hlinkClick r:id="rId9" action="ppaction://hlinksldjump"/>
            <a:extLst>
              <a:ext uri="{FF2B5EF4-FFF2-40B4-BE49-F238E27FC236}">
                <a16:creationId xmlns:a16="http://schemas.microsoft.com/office/drawing/2014/main" id="{11D07C78-FDB4-4A36-B041-E1752683A6FC}"/>
              </a:ext>
            </a:extLst>
          </p:cNvPr>
          <p:cNvSpPr/>
          <p:nvPr/>
        </p:nvSpPr>
        <p:spPr>
          <a:xfrm>
            <a:off x="9449204" y="6302932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" name="Picture 12" descr="Design PNG E SVG De Vista Frontal Plana Do Navio Para Camisetas">
            <a:hlinkClick r:id="rId17" action="ppaction://hlinksldjump"/>
            <a:extLst>
              <a:ext uri="{FF2B5EF4-FFF2-40B4-BE49-F238E27FC236}">
                <a16:creationId xmlns:a16="http://schemas.microsoft.com/office/drawing/2014/main" id="{C30E8F9F-2ECB-4270-BD05-8CACCD06F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13232"/>
          <a:stretch/>
        </p:blipFill>
        <p:spPr bwMode="auto">
          <a:xfrm>
            <a:off x="9540012" y="6264542"/>
            <a:ext cx="1257718" cy="15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Sinal de Multiplicação 133">
            <a:extLst>
              <a:ext uri="{FF2B5EF4-FFF2-40B4-BE49-F238E27FC236}">
                <a16:creationId xmlns:a16="http://schemas.microsoft.com/office/drawing/2014/main" id="{9E3F22F5-0554-4A73-84C4-9EBCCB04A535}"/>
              </a:ext>
            </a:extLst>
          </p:cNvPr>
          <p:cNvSpPr/>
          <p:nvPr/>
        </p:nvSpPr>
        <p:spPr>
          <a:xfrm>
            <a:off x="9302876" y="6085480"/>
            <a:ext cx="1851050" cy="1899818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eform 14">
            <a:extLst>
              <a:ext uri="{FF2B5EF4-FFF2-40B4-BE49-F238E27FC236}">
                <a16:creationId xmlns:a16="http://schemas.microsoft.com/office/drawing/2014/main" id="{1C6A3D4B-22DA-4C25-A06A-FB85BE7C3AD9}"/>
              </a:ext>
            </a:extLst>
          </p:cNvPr>
          <p:cNvSpPr/>
          <p:nvPr/>
        </p:nvSpPr>
        <p:spPr>
          <a:xfrm flipH="1">
            <a:off x="8526714" y="5496399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6" name="Elipse 135">
            <a:hlinkClick r:id="rId3" action="ppaction://hlinksldjump"/>
            <a:extLst>
              <a:ext uri="{FF2B5EF4-FFF2-40B4-BE49-F238E27FC236}">
                <a16:creationId xmlns:a16="http://schemas.microsoft.com/office/drawing/2014/main" id="{16EE6259-10B8-4164-9D6F-050AB3998D25}"/>
              </a:ext>
            </a:extLst>
          </p:cNvPr>
          <p:cNvSpPr/>
          <p:nvPr/>
        </p:nvSpPr>
        <p:spPr>
          <a:xfrm>
            <a:off x="9434676" y="2297952"/>
            <a:ext cx="1501414" cy="14762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7" name="Picture 4" descr="Emoji ☎ Copiar/paste telefone - wpRock">
            <a:hlinkClick r:id="rId18" action="ppaction://hlinksldjump"/>
            <a:extLst>
              <a:ext uri="{FF2B5EF4-FFF2-40B4-BE49-F238E27FC236}">
                <a16:creationId xmlns:a16="http://schemas.microsoft.com/office/drawing/2014/main" id="{452EC64B-4E1B-4642-B1D8-F199E206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646" y="2262359"/>
            <a:ext cx="1249562" cy="1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Sinal de Multiplicação 137">
            <a:extLst>
              <a:ext uri="{FF2B5EF4-FFF2-40B4-BE49-F238E27FC236}">
                <a16:creationId xmlns:a16="http://schemas.microsoft.com/office/drawing/2014/main" id="{F9820087-F45D-4493-96A9-E109AEC30E4C}"/>
              </a:ext>
            </a:extLst>
          </p:cNvPr>
          <p:cNvSpPr/>
          <p:nvPr/>
        </p:nvSpPr>
        <p:spPr>
          <a:xfrm>
            <a:off x="9289462" y="2081149"/>
            <a:ext cx="1851050" cy="1899818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Freeform 14">
            <a:extLst>
              <a:ext uri="{FF2B5EF4-FFF2-40B4-BE49-F238E27FC236}">
                <a16:creationId xmlns:a16="http://schemas.microsoft.com/office/drawing/2014/main" id="{D195612D-F511-4FD4-998A-9B37AF16DB7C}"/>
              </a:ext>
            </a:extLst>
          </p:cNvPr>
          <p:cNvSpPr/>
          <p:nvPr/>
        </p:nvSpPr>
        <p:spPr>
          <a:xfrm flipH="1">
            <a:off x="8476823" y="1507688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0" name="Elipse 139">
            <a:hlinkClick r:id="rId19" action="ppaction://hlinksldjump"/>
            <a:extLst>
              <a:ext uri="{FF2B5EF4-FFF2-40B4-BE49-F238E27FC236}">
                <a16:creationId xmlns:a16="http://schemas.microsoft.com/office/drawing/2014/main" id="{D7E49779-AA73-4A88-B975-9E9F1009A4CB}"/>
              </a:ext>
            </a:extLst>
          </p:cNvPr>
          <p:cNvSpPr/>
          <p:nvPr/>
        </p:nvSpPr>
        <p:spPr>
          <a:xfrm>
            <a:off x="9489954" y="4265153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41" name="Elipse 140">
            <a:hlinkClick r:id="rId5" action="ppaction://hlinksldjump"/>
            <a:extLst>
              <a:ext uri="{FF2B5EF4-FFF2-40B4-BE49-F238E27FC236}">
                <a16:creationId xmlns:a16="http://schemas.microsoft.com/office/drawing/2014/main" id="{DD8231BF-0C8D-48F6-9038-C4DE62C70429}"/>
              </a:ext>
            </a:extLst>
          </p:cNvPr>
          <p:cNvSpPr/>
          <p:nvPr/>
        </p:nvSpPr>
        <p:spPr>
          <a:xfrm>
            <a:off x="9489954" y="8191500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42" name="Sinal de Multiplicação 141">
            <a:extLst>
              <a:ext uri="{FF2B5EF4-FFF2-40B4-BE49-F238E27FC236}">
                <a16:creationId xmlns:a16="http://schemas.microsoft.com/office/drawing/2014/main" id="{5F459F13-51AE-4B2E-BB8A-5FB03574AD36}"/>
              </a:ext>
            </a:extLst>
          </p:cNvPr>
          <p:cNvSpPr/>
          <p:nvPr/>
        </p:nvSpPr>
        <p:spPr>
          <a:xfrm>
            <a:off x="9210157" y="4105824"/>
            <a:ext cx="2017267" cy="1811830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id="{EF5BE884-A96F-4DE3-8A4D-4895C76958DB}"/>
              </a:ext>
            </a:extLst>
          </p:cNvPr>
          <p:cNvSpPr/>
          <p:nvPr/>
        </p:nvSpPr>
        <p:spPr>
          <a:xfrm flipH="1">
            <a:off x="8561960" y="3478348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4" name="Elipse 143">
            <a:hlinkClick r:id="rId9" action="ppaction://hlinksldjump"/>
            <a:extLst>
              <a:ext uri="{FF2B5EF4-FFF2-40B4-BE49-F238E27FC236}">
                <a16:creationId xmlns:a16="http://schemas.microsoft.com/office/drawing/2014/main" id="{83C0F010-F451-417A-890B-C70048C23ACD}"/>
              </a:ext>
            </a:extLst>
          </p:cNvPr>
          <p:cNvSpPr/>
          <p:nvPr/>
        </p:nvSpPr>
        <p:spPr>
          <a:xfrm>
            <a:off x="12660257" y="4194123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5" name="Picture 10" descr="Explosão De Bomba De Pólvora Fumaça Desenho Animado Ilustração Em  Quadrinhos Padrão Decorativo,dinamite,desenho Animado PNG Imagens Gratuitas  Para Download - Lovepik">
            <a:hlinkClick r:id="rId20" action="ppaction://hlinksldjump"/>
            <a:extLst>
              <a:ext uri="{FF2B5EF4-FFF2-40B4-BE49-F238E27FC236}">
                <a16:creationId xmlns:a16="http://schemas.microsoft.com/office/drawing/2014/main" id="{C362D1CB-2DA5-4859-A650-B4A7B33B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320" y="3992021"/>
            <a:ext cx="1837801" cy="18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inal de Multiplicação 145">
            <a:extLst>
              <a:ext uri="{FF2B5EF4-FFF2-40B4-BE49-F238E27FC236}">
                <a16:creationId xmlns:a16="http://schemas.microsoft.com/office/drawing/2014/main" id="{27E84FA6-168D-40B1-8C48-DFFCD3540854}"/>
              </a:ext>
            </a:extLst>
          </p:cNvPr>
          <p:cNvSpPr/>
          <p:nvPr/>
        </p:nvSpPr>
        <p:spPr>
          <a:xfrm>
            <a:off x="12491679" y="3992021"/>
            <a:ext cx="1880377" cy="1903923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Freeform 14">
            <a:extLst>
              <a:ext uri="{FF2B5EF4-FFF2-40B4-BE49-F238E27FC236}">
                <a16:creationId xmlns:a16="http://schemas.microsoft.com/office/drawing/2014/main" id="{21BAAE58-0DF8-4E9D-83CE-7552426FAEAC}"/>
              </a:ext>
            </a:extLst>
          </p:cNvPr>
          <p:cNvSpPr/>
          <p:nvPr/>
        </p:nvSpPr>
        <p:spPr>
          <a:xfrm flipH="1">
            <a:off x="11740709" y="3408545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8" name="Elipse 147">
            <a:hlinkClick r:id="rId3" action="ppaction://hlinksldjump"/>
            <a:extLst>
              <a:ext uri="{FF2B5EF4-FFF2-40B4-BE49-F238E27FC236}">
                <a16:creationId xmlns:a16="http://schemas.microsoft.com/office/drawing/2014/main" id="{65359315-5D6E-481C-B1ED-A418930389A9}"/>
              </a:ext>
            </a:extLst>
          </p:cNvPr>
          <p:cNvSpPr/>
          <p:nvPr/>
        </p:nvSpPr>
        <p:spPr>
          <a:xfrm>
            <a:off x="12689270" y="8154616"/>
            <a:ext cx="1501414" cy="14762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9" name="Elipse 148">
            <a:hlinkClick r:id="rId3" action="ppaction://hlinksldjump"/>
            <a:extLst>
              <a:ext uri="{FF2B5EF4-FFF2-40B4-BE49-F238E27FC236}">
                <a16:creationId xmlns:a16="http://schemas.microsoft.com/office/drawing/2014/main" id="{A0C9E1E2-C5D1-423C-AB41-D993A8030056}"/>
              </a:ext>
            </a:extLst>
          </p:cNvPr>
          <p:cNvSpPr/>
          <p:nvPr/>
        </p:nvSpPr>
        <p:spPr>
          <a:xfrm>
            <a:off x="12653129" y="6182656"/>
            <a:ext cx="1501414" cy="14762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0" name="Picture 4" descr="Emoji ☎ Copiar/paste telefone - wpRock">
            <a:hlinkClick r:id="rId23" action="ppaction://hlinksldjump"/>
            <a:extLst>
              <a:ext uri="{FF2B5EF4-FFF2-40B4-BE49-F238E27FC236}">
                <a16:creationId xmlns:a16="http://schemas.microsoft.com/office/drawing/2014/main" id="{DCE2A3E3-7D74-4F37-9FC0-C716B0A2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807" y="8076459"/>
            <a:ext cx="1249562" cy="1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Emoji ☎ Copiar/paste telefone - wpRock">
            <a:hlinkClick r:id="rId24" action="ppaction://hlinksldjump"/>
            <a:extLst>
              <a:ext uri="{FF2B5EF4-FFF2-40B4-BE49-F238E27FC236}">
                <a16:creationId xmlns:a16="http://schemas.microsoft.com/office/drawing/2014/main" id="{45AD2E54-F8B3-483D-9417-F3E0AA2A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286" y="6132177"/>
            <a:ext cx="1249562" cy="1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Sinal de Multiplicação 151">
            <a:extLst>
              <a:ext uri="{FF2B5EF4-FFF2-40B4-BE49-F238E27FC236}">
                <a16:creationId xmlns:a16="http://schemas.microsoft.com/office/drawing/2014/main" id="{3C0332AC-461F-4589-B82F-F4366499E8B8}"/>
              </a:ext>
            </a:extLst>
          </p:cNvPr>
          <p:cNvSpPr/>
          <p:nvPr/>
        </p:nvSpPr>
        <p:spPr>
          <a:xfrm>
            <a:off x="12478769" y="7971391"/>
            <a:ext cx="2017267" cy="1811830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Freeform 14">
            <a:extLst>
              <a:ext uri="{FF2B5EF4-FFF2-40B4-BE49-F238E27FC236}">
                <a16:creationId xmlns:a16="http://schemas.microsoft.com/office/drawing/2014/main" id="{EF4A7F9C-A0D0-4525-9EEF-52418F030D4B}"/>
              </a:ext>
            </a:extLst>
          </p:cNvPr>
          <p:cNvSpPr/>
          <p:nvPr/>
        </p:nvSpPr>
        <p:spPr>
          <a:xfrm flipH="1">
            <a:off x="11731397" y="7374905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4" name="Sinal de Multiplicação 153">
            <a:extLst>
              <a:ext uri="{FF2B5EF4-FFF2-40B4-BE49-F238E27FC236}">
                <a16:creationId xmlns:a16="http://schemas.microsoft.com/office/drawing/2014/main" id="{77210A6E-DE79-47F5-AE50-6F0DA6EDCF09}"/>
              </a:ext>
            </a:extLst>
          </p:cNvPr>
          <p:cNvSpPr/>
          <p:nvPr/>
        </p:nvSpPr>
        <p:spPr>
          <a:xfrm>
            <a:off x="12503849" y="5972275"/>
            <a:ext cx="1851050" cy="1899818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reeform 14">
            <a:extLst>
              <a:ext uri="{FF2B5EF4-FFF2-40B4-BE49-F238E27FC236}">
                <a16:creationId xmlns:a16="http://schemas.microsoft.com/office/drawing/2014/main" id="{A08BB3F5-0958-411F-A8D2-40865A1214D3}"/>
              </a:ext>
            </a:extLst>
          </p:cNvPr>
          <p:cNvSpPr/>
          <p:nvPr/>
        </p:nvSpPr>
        <p:spPr>
          <a:xfrm flipH="1">
            <a:off x="11742292" y="5400450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6" name="Elipse 155">
            <a:hlinkClick r:id="rId25" action="ppaction://hlinksldjump"/>
            <a:extLst>
              <a:ext uri="{FF2B5EF4-FFF2-40B4-BE49-F238E27FC236}">
                <a16:creationId xmlns:a16="http://schemas.microsoft.com/office/drawing/2014/main" id="{FBEDE98E-B5ED-42BE-9F1D-F07E49B92DFF}"/>
              </a:ext>
            </a:extLst>
          </p:cNvPr>
          <p:cNvSpPr/>
          <p:nvPr/>
        </p:nvSpPr>
        <p:spPr>
          <a:xfrm>
            <a:off x="12610779" y="2174863"/>
            <a:ext cx="1509959" cy="14828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57" name="Sinal de Multiplicação 156">
            <a:extLst>
              <a:ext uri="{FF2B5EF4-FFF2-40B4-BE49-F238E27FC236}">
                <a16:creationId xmlns:a16="http://schemas.microsoft.com/office/drawing/2014/main" id="{8BB3D963-8972-4217-A503-E3C86BF556BE}"/>
              </a:ext>
            </a:extLst>
          </p:cNvPr>
          <p:cNvSpPr/>
          <p:nvPr/>
        </p:nvSpPr>
        <p:spPr>
          <a:xfrm>
            <a:off x="12391052" y="2021583"/>
            <a:ext cx="2019446" cy="1824915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Freeform 14">
            <a:extLst>
              <a:ext uri="{FF2B5EF4-FFF2-40B4-BE49-F238E27FC236}">
                <a16:creationId xmlns:a16="http://schemas.microsoft.com/office/drawing/2014/main" id="{977F7E03-996B-4DBB-8C79-085B8CBDC0A0}"/>
              </a:ext>
            </a:extLst>
          </p:cNvPr>
          <p:cNvSpPr/>
          <p:nvPr/>
        </p:nvSpPr>
        <p:spPr>
          <a:xfrm flipH="1">
            <a:off x="11726103" y="1384235"/>
            <a:ext cx="2534613" cy="2389922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9" name="Elipse 158">
            <a:hlinkClick r:id="rId9" action="ppaction://hlinksldjump"/>
            <a:extLst>
              <a:ext uri="{FF2B5EF4-FFF2-40B4-BE49-F238E27FC236}">
                <a16:creationId xmlns:a16="http://schemas.microsoft.com/office/drawing/2014/main" id="{711E842F-7D02-4E94-AC75-EFA097356F4C}"/>
              </a:ext>
            </a:extLst>
          </p:cNvPr>
          <p:cNvSpPr/>
          <p:nvPr/>
        </p:nvSpPr>
        <p:spPr>
          <a:xfrm>
            <a:off x="15693702" y="6291840"/>
            <a:ext cx="1543222" cy="14742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0" name="Picture 10" descr="Explosão De Bomba De Pólvora Fumaça Desenho Animado Ilustração Em  Quadrinhos Padrão Decorativo,dinamite,desenho Animado PNG Imagens Gratuitas  Para Download - Lovepik">
            <a:hlinkClick r:id="rId26" action="ppaction://hlinksldjump"/>
            <a:extLst>
              <a:ext uri="{FF2B5EF4-FFF2-40B4-BE49-F238E27FC236}">
                <a16:creationId xmlns:a16="http://schemas.microsoft.com/office/drawing/2014/main" id="{58301EE4-FA55-4106-9F91-55959478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925" y="6060836"/>
            <a:ext cx="1843782" cy="18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Sinal de Multiplicação 160">
            <a:extLst>
              <a:ext uri="{FF2B5EF4-FFF2-40B4-BE49-F238E27FC236}">
                <a16:creationId xmlns:a16="http://schemas.microsoft.com/office/drawing/2014/main" id="{F285F9D8-986D-45C3-BAF9-425E50C56E8C}"/>
              </a:ext>
            </a:extLst>
          </p:cNvPr>
          <p:cNvSpPr/>
          <p:nvPr/>
        </p:nvSpPr>
        <p:spPr>
          <a:xfrm>
            <a:off x="15572179" y="6112428"/>
            <a:ext cx="1880377" cy="1903923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35E59E3F-A8F0-49D9-8C9C-58D84C11C0D2}"/>
              </a:ext>
            </a:extLst>
          </p:cNvPr>
          <p:cNvSpPr/>
          <p:nvPr/>
        </p:nvSpPr>
        <p:spPr>
          <a:xfrm flipH="1">
            <a:off x="14769599" y="5495225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3" name="Elipse 162">
            <a:hlinkClick r:id="rId3" action="ppaction://hlinksldjump"/>
            <a:extLst>
              <a:ext uri="{FF2B5EF4-FFF2-40B4-BE49-F238E27FC236}">
                <a16:creationId xmlns:a16="http://schemas.microsoft.com/office/drawing/2014/main" id="{A3FE7B99-FAA5-4EFE-BB41-C9343C8A6C93}"/>
              </a:ext>
            </a:extLst>
          </p:cNvPr>
          <p:cNvSpPr/>
          <p:nvPr/>
        </p:nvSpPr>
        <p:spPr>
          <a:xfrm>
            <a:off x="15756608" y="2214186"/>
            <a:ext cx="1501414" cy="14762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4" name="Picture 4" descr="Emoji ☎ Copiar/paste telefone - wpRock">
            <a:hlinkClick r:id="rId29" action="ppaction://hlinksldjump"/>
            <a:extLst>
              <a:ext uri="{FF2B5EF4-FFF2-40B4-BE49-F238E27FC236}">
                <a16:creationId xmlns:a16="http://schemas.microsoft.com/office/drawing/2014/main" id="{C73147C8-2BF7-4435-91F9-7A1E55CF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929" y="2162462"/>
            <a:ext cx="1249562" cy="12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Sinal de Multiplicação 164">
            <a:extLst>
              <a:ext uri="{FF2B5EF4-FFF2-40B4-BE49-F238E27FC236}">
                <a16:creationId xmlns:a16="http://schemas.microsoft.com/office/drawing/2014/main" id="{08A1830E-543B-428E-B3EA-DE613DF52A61}"/>
              </a:ext>
            </a:extLst>
          </p:cNvPr>
          <p:cNvSpPr/>
          <p:nvPr/>
        </p:nvSpPr>
        <p:spPr>
          <a:xfrm>
            <a:off x="15542943" y="2071576"/>
            <a:ext cx="2017267" cy="1811830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Freeform 14">
            <a:extLst>
              <a:ext uri="{FF2B5EF4-FFF2-40B4-BE49-F238E27FC236}">
                <a16:creationId xmlns:a16="http://schemas.microsoft.com/office/drawing/2014/main" id="{9385F142-08E7-4244-98C2-8DBA210D8204}"/>
              </a:ext>
            </a:extLst>
          </p:cNvPr>
          <p:cNvSpPr/>
          <p:nvPr/>
        </p:nvSpPr>
        <p:spPr>
          <a:xfrm flipH="1">
            <a:off x="14824809" y="1422641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7516C84A-17E5-4813-92C0-70589D7A8B16}"/>
              </a:ext>
            </a:extLst>
          </p:cNvPr>
          <p:cNvSpPr/>
          <p:nvPr/>
        </p:nvSpPr>
        <p:spPr>
          <a:xfrm>
            <a:off x="342901" y="415003"/>
            <a:ext cx="1902513" cy="14518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8" name="Sinal de Multiplicação 177">
            <a:extLst>
              <a:ext uri="{FF2B5EF4-FFF2-40B4-BE49-F238E27FC236}">
                <a16:creationId xmlns:a16="http://schemas.microsoft.com/office/drawing/2014/main" id="{E8CF45D8-83D6-4FAA-83B0-7D63C916E411}"/>
              </a:ext>
            </a:extLst>
          </p:cNvPr>
          <p:cNvSpPr/>
          <p:nvPr/>
        </p:nvSpPr>
        <p:spPr>
          <a:xfrm>
            <a:off x="9258750" y="8022734"/>
            <a:ext cx="2017267" cy="1811830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Freeform 14">
            <a:extLst>
              <a:ext uri="{FF2B5EF4-FFF2-40B4-BE49-F238E27FC236}">
                <a16:creationId xmlns:a16="http://schemas.microsoft.com/office/drawing/2014/main" id="{85AE9931-DCCB-4ECB-AF07-A12F57F67EFB}"/>
              </a:ext>
            </a:extLst>
          </p:cNvPr>
          <p:cNvSpPr/>
          <p:nvPr/>
        </p:nvSpPr>
        <p:spPr>
          <a:xfrm flipH="1">
            <a:off x="8570725" y="7400733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0" name="Elipse 179">
            <a:hlinkClick r:id="rId30" action="ppaction://hlinksldjump"/>
            <a:extLst>
              <a:ext uri="{FF2B5EF4-FFF2-40B4-BE49-F238E27FC236}">
                <a16:creationId xmlns:a16="http://schemas.microsoft.com/office/drawing/2014/main" id="{4E8E4095-7F9E-40E8-8F78-C90574B1701A}"/>
              </a:ext>
            </a:extLst>
          </p:cNvPr>
          <p:cNvSpPr/>
          <p:nvPr/>
        </p:nvSpPr>
        <p:spPr>
          <a:xfrm>
            <a:off x="15756363" y="4202542"/>
            <a:ext cx="1509959" cy="14828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81" name="Elipse 180">
            <a:hlinkClick r:id="rId31" action="ppaction://hlinksldjump"/>
            <a:extLst>
              <a:ext uri="{FF2B5EF4-FFF2-40B4-BE49-F238E27FC236}">
                <a16:creationId xmlns:a16="http://schemas.microsoft.com/office/drawing/2014/main" id="{84C1B5EC-2E9C-4F23-A7C5-D11BEA931BC8}"/>
              </a:ext>
            </a:extLst>
          </p:cNvPr>
          <p:cNvSpPr/>
          <p:nvPr/>
        </p:nvSpPr>
        <p:spPr>
          <a:xfrm>
            <a:off x="15713650" y="8200738"/>
            <a:ext cx="1509959" cy="14828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82" name="Sinal de Multiplicação 181">
            <a:extLst>
              <a:ext uri="{FF2B5EF4-FFF2-40B4-BE49-F238E27FC236}">
                <a16:creationId xmlns:a16="http://schemas.microsoft.com/office/drawing/2014/main" id="{49F92B54-DD5D-4580-8DD5-E9926D10A3FD}"/>
              </a:ext>
            </a:extLst>
          </p:cNvPr>
          <p:cNvSpPr/>
          <p:nvPr/>
        </p:nvSpPr>
        <p:spPr>
          <a:xfrm>
            <a:off x="15494189" y="4062818"/>
            <a:ext cx="2019446" cy="1824915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Sinal de Multiplicação 182">
            <a:extLst>
              <a:ext uri="{FF2B5EF4-FFF2-40B4-BE49-F238E27FC236}">
                <a16:creationId xmlns:a16="http://schemas.microsoft.com/office/drawing/2014/main" id="{92293A01-F3E3-463A-AF56-3224BD96BF89}"/>
              </a:ext>
            </a:extLst>
          </p:cNvPr>
          <p:cNvSpPr/>
          <p:nvPr/>
        </p:nvSpPr>
        <p:spPr>
          <a:xfrm>
            <a:off x="15479209" y="8053612"/>
            <a:ext cx="2019446" cy="1824915"/>
          </a:xfrm>
          <a:prstGeom prst="mathMultiply">
            <a:avLst>
              <a:gd name="adj1" fmla="val 9415"/>
            </a:avLst>
          </a:prstGeom>
          <a:solidFill>
            <a:srgbClr val="BFE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Freeform 14">
            <a:extLst>
              <a:ext uri="{FF2B5EF4-FFF2-40B4-BE49-F238E27FC236}">
                <a16:creationId xmlns:a16="http://schemas.microsoft.com/office/drawing/2014/main" id="{76511C39-E2FC-4932-A939-16235F22D227}"/>
              </a:ext>
            </a:extLst>
          </p:cNvPr>
          <p:cNvSpPr/>
          <p:nvPr/>
        </p:nvSpPr>
        <p:spPr>
          <a:xfrm flipH="1">
            <a:off x="14809757" y="3422485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5" name="Freeform 14">
            <a:extLst>
              <a:ext uri="{FF2B5EF4-FFF2-40B4-BE49-F238E27FC236}">
                <a16:creationId xmlns:a16="http://schemas.microsoft.com/office/drawing/2014/main" id="{F1D3C836-2273-4A95-829C-34F46AA6C9D0}"/>
              </a:ext>
            </a:extLst>
          </p:cNvPr>
          <p:cNvSpPr/>
          <p:nvPr/>
        </p:nvSpPr>
        <p:spPr>
          <a:xfrm flipH="1">
            <a:off x="14769599" y="7413122"/>
            <a:ext cx="2596185" cy="2378578"/>
          </a:xfrm>
          <a:custGeom>
            <a:avLst/>
            <a:gdLst/>
            <a:ahLst/>
            <a:cxnLst/>
            <a:rect l="l" t="t" r="r" b="b"/>
            <a:pathLst>
              <a:path w="2143913" h="2088856">
                <a:moveTo>
                  <a:pt x="2143913" y="0"/>
                </a:moveTo>
                <a:lnTo>
                  <a:pt x="0" y="0"/>
                </a:lnTo>
                <a:lnTo>
                  <a:pt x="0" y="2088856"/>
                </a:lnTo>
                <a:lnTo>
                  <a:pt x="2143913" y="2088856"/>
                </a:lnTo>
                <a:lnTo>
                  <a:pt x="214391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6" name="Retângulo: Cantos Arredondados 7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D87E59-73E1-47D3-AA9C-63287EA0DA81}"/>
              </a:ext>
            </a:extLst>
          </p:cNvPr>
          <p:cNvSpPr/>
          <p:nvPr/>
        </p:nvSpPr>
        <p:spPr>
          <a:xfrm>
            <a:off x="398166" y="489480"/>
            <a:ext cx="1847249" cy="525954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VOLTAR</a:t>
            </a:r>
          </a:p>
        </p:txBody>
      </p:sp>
      <p:sp>
        <p:nvSpPr>
          <p:cNvPr id="77" name="Retângulo: Cantos Arredondados 76">
            <a:hlinkClick r:id="rId32" action="ppaction://hlinksldjump"/>
            <a:extLst>
              <a:ext uri="{FF2B5EF4-FFF2-40B4-BE49-F238E27FC236}">
                <a16:creationId xmlns:a16="http://schemas.microsoft.com/office/drawing/2014/main" id="{74E036B4-FAE7-458F-95EB-336CB0990C0F}"/>
              </a:ext>
            </a:extLst>
          </p:cNvPr>
          <p:cNvSpPr/>
          <p:nvPr/>
        </p:nvSpPr>
        <p:spPr>
          <a:xfrm>
            <a:off x="398166" y="1106464"/>
            <a:ext cx="1847248" cy="59746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gency FB" panose="020B0503020202020204" pitchFamily="34" charset="0"/>
              </a:rPr>
              <a:t>VER REGRAS</a:t>
            </a:r>
          </a:p>
        </p:txBody>
      </p:sp>
    </p:spTree>
    <p:extLst>
      <p:ext uri="{BB962C8B-B14F-4D97-AF65-F5344CB8AC3E}">
        <p14:creationId xmlns:p14="http://schemas.microsoft.com/office/powerpoint/2010/main" val="18336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3" grpId="0" animBg="1"/>
      <p:bldP spid="119" grpId="0" animBg="1"/>
      <p:bldP spid="123" grpId="0" animBg="1"/>
      <p:bldP spid="124" grpId="0" animBg="1"/>
      <p:bldP spid="128" grpId="0" animBg="1"/>
      <p:bldP spid="134" grpId="0" animBg="1"/>
      <p:bldP spid="138" grpId="0" animBg="1"/>
      <p:bldP spid="142" grpId="0" animBg="1"/>
      <p:bldP spid="146" grpId="0" animBg="1"/>
      <p:bldP spid="152" grpId="0" animBg="1"/>
      <p:bldP spid="154" grpId="0" animBg="1"/>
      <p:bldP spid="157" grpId="0" animBg="1"/>
      <p:bldP spid="161" grpId="0" animBg="1"/>
      <p:bldP spid="165" grpId="0" animBg="1"/>
      <p:bldP spid="178" grpId="0" animBg="1"/>
      <p:bldP spid="182" grpId="0" animBg="1"/>
      <p:bldP spid="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381001" y="831876"/>
            <a:ext cx="17576798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Márcio saiu para lanchar e fez um pedido, representado na bandeja abaixo.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E61598-D0F8-47A4-927B-044CBC3EC3F1}"/>
              </a:ext>
            </a:extLst>
          </p:cNvPr>
          <p:cNvSpPr txBox="1"/>
          <p:nvPr/>
        </p:nvSpPr>
        <p:spPr>
          <a:xfrm>
            <a:off x="8726959" y="2560040"/>
            <a:ext cx="9149108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Quanto Márcio pagou pelo lanche?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762000" y="8241376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D3607D2-0B4B-4DBC-8AF2-E5E943D089D4}"/>
              </a:ext>
            </a:extLst>
          </p:cNvPr>
          <p:cNvSpPr txBox="1"/>
          <p:nvPr/>
        </p:nvSpPr>
        <p:spPr>
          <a:xfrm>
            <a:off x="10013142" y="4448994"/>
            <a:ext cx="784984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R$32,44.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30F30C9-54E0-4C8F-BDF5-3BD8EEDE8A6F}"/>
              </a:ext>
            </a:extLst>
          </p:cNvPr>
          <p:cNvSpPr/>
          <p:nvPr/>
        </p:nvSpPr>
        <p:spPr>
          <a:xfrm>
            <a:off x="8661399" y="4367458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3FECDEF-A990-490D-9EA9-168EAB3EF4FF}"/>
              </a:ext>
            </a:extLst>
          </p:cNvPr>
          <p:cNvSpPr/>
          <p:nvPr/>
        </p:nvSpPr>
        <p:spPr>
          <a:xfrm>
            <a:off x="8669861" y="5637878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EE23B40-B818-43A2-A8CC-F4FFB5B57AE9}"/>
              </a:ext>
            </a:extLst>
          </p:cNvPr>
          <p:cNvSpPr/>
          <p:nvPr/>
        </p:nvSpPr>
        <p:spPr>
          <a:xfrm>
            <a:off x="8669862" y="6922556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4AC811D-5D32-4114-9E0C-E7E0A255A4B5}"/>
              </a:ext>
            </a:extLst>
          </p:cNvPr>
          <p:cNvSpPr/>
          <p:nvPr/>
        </p:nvSpPr>
        <p:spPr>
          <a:xfrm>
            <a:off x="8669863" y="8249361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952D2D0-BA58-4ACA-8ACD-8A8B9CDF33E8}"/>
              </a:ext>
            </a:extLst>
          </p:cNvPr>
          <p:cNvSpPr txBox="1"/>
          <p:nvPr/>
        </p:nvSpPr>
        <p:spPr>
          <a:xfrm>
            <a:off x="10013141" y="5667987"/>
            <a:ext cx="784984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R$44,54.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C84D048-1C28-41EA-BA7E-69EFAFD719ED}"/>
              </a:ext>
            </a:extLst>
          </p:cNvPr>
          <p:cNvSpPr txBox="1"/>
          <p:nvPr/>
        </p:nvSpPr>
        <p:spPr>
          <a:xfrm>
            <a:off x="10017757" y="6999548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R$52,44.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0E0DF3-10CD-48CB-82A5-0DF4FE101FD0}"/>
              </a:ext>
            </a:extLst>
          </p:cNvPr>
          <p:cNvSpPr txBox="1"/>
          <p:nvPr/>
        </p:nvSpPr>
        <p:spPr>
          <a:xfrm>
            <a:off x="9946807" y="8340672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R$54,54.</a:t>
            </a:r>
          </a:p>
        </p:txBody>
      </p:sp>
      <p:pic>
        <p:nvPicPr>
          <p:cNvPr id="30" name="Imagem 29">
            <a:hlinkClick r:id="rId2" action="ppaction://hlinksldjump"/>
            <a:extLst>
              <a:ext uri="{FF2B5EF4-FFF2-40B4-BE49-F238E27FC236}">
                <a16:creationId xmlns:a16="http://schemas.microsoft.com/office/drawing/2014/main" id="{A491CC47-0C4C-4F9A-8708-8CB2533C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550" y="8814976"/>
            <a:ext cx="1176249" cy="11819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4E80C71-3FFB-4E2F-BD98-FBAEA0712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16" y="3137956"/>
            <a:ext cx="7666033" cy="443022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6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419101" y="963613"/>
            <a:ext cx="17449797" cy="18466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Analise as temperaturas registradas em uma cidade durante uma semana e determine a variação de temperatura entre o dia mais quente e o dia mais frio.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9972490" y="3566541"/>
            <a:ext cx="784984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4,9 °C.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8686800" y="3481117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4688E3-5639-450C-AE0F-F85A32EDE806}"/>
              </a:ext>
            </a:extLst>
          </p:cNvPr>
          <p:cNvSpPr/>
          <p:nvPr/>
        </p:nvSpPr>
        <p:spPr>
          <a:xfrm>
            <a:off x="8701909" y="4851029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772167-308A-41DA-AEB5-696DC8D2E2F3}"/>
              </a:ext>
            </a:extLst>
          </p:cNvPr>
          <p:cNvSpPr/>
          <p:nvPr/>
        </p:nvSpPr>
        <p:spPr>
          <a:xfrm>
            <a:off x="8686800" y="6234670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3408D4-5870-4100-A406-41F9D058449A}"/>
              </a:ext>
            </a:extLst>
          </p:cNvPr>
          <p:cNvSpPr/>
          <p:nvPr/>
        </p:nvSpPr>
        <p:spPr>
          <a:xfrm>
            <a:off x="8686800" y="7669967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816A20-994C-49A6-9C91-F74EB88D7051}"/>
              </a:ext>
            </a:extLst>
          </p:cNvPr>
          <p:cNvSpPr txBox="1"/>
          <p:nvPr/>
        </p:nvSpPr>
        <p:spPr>
          <a:xfrm>
            <a:off x="9980954" y="4898481"/>
            <a:ext cx="784984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4,6 °C.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E263404-655A-4841-8B9D-BD419A004B3F}"/>
              </a:ext>
            </a:extLst>
          </p:cNvPr>
          <p:cNvSpPr txBox="1"/>
          <p:nvPr/>
        </p:nvSpPr>
        <p:spPr>
          <a:xfrm>
            <a:off x="9972490" y="6284088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3,8 °C.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3B15D7-9A5A-48C1-BA3A-1981A0462B29}"/>
              </a:ext>
            </a:extLst>
          </p:cNvPr>
          <p:cNvSpPr txBox="1"/>
          <p:nvPr/>
        </p:nvSpPr>
        <p:spPr>
          <a:xfrm>
            <a:off x="9972490" y="7678833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3,4 °C.</a:t>
            </a:r>
          </a:p>
        </p:txBody>
      </p:sp>
      <p:pic>
        <p:nvPicPr>
          <p:cNvPr id="4" name="Imagem 3">
            <a:hlinkClick r:id="rId2" action="ppaction://hlinksldjump"/>
            <a:extLst>
              <a:ext uri="{FF2B5EF4-FFF2-40B4-BE49-F238E27FC236}">
                <a16:creationId xmlns:a16="http://schemas.microsoft.com/office/drawing/2014/main" id="{5E40E9EA-48E7-4678-909B-7706E8CD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550" y="8814975"/>
            <a:ext cx="1176249" cy="1181932"/>
          </a:xfrm>
          <a:prstGeom prst="rect">
            <a:avLst/>
          </a:prstGeom>
        </p:spPr>
      </p:pic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810247" y="8681714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9687FBA-4AF0-4742-A4DC-067AFF4C7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28" y="3566541"/>
            <a:ext cx="7931737" cy="42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381000" y="1326059"/>
            <a:ext cx="17429503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Observe a reta numérica abaixo.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E61598-D0F8-47A4-927B-044CBC3EC3F1}"/>
              </a:ext>
            </a:extLst>
          </p:cNvPr>
          <p:cNvSpPr txBox="1"/>
          <p:nvPr/>
        </p:nvSpPr>
        <p:spPr>
          <a:xfrm>
            <a:off x="349898" y="5970501"/>
            <a:ext cx="17345157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Em qual ponto o decimal 0,05 está localizado?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1954672" y="7276251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Ponto E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652046" y="7210436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4688E3-5639-450C-AE0F-F85A32EDE806}"/>
              </a:ext>
            </a:extLst>
          </p:cNvPr>
          <p:cNvSpPr/>
          <p:nvPr/>
        </p:nvSpPr>
        <p:spPr>
          <a:xfrm>
            <a:off x="9713876" y="7249789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772167-308A-41DA-AEB5-696DC8D2E2F3}"/>
              </a:ext>
            </a:extLst>
          </p:cNvPr>
          <p:cNvSpPr/>
          <p:nvPr/>
        </p:nvSpPr>
        <p:spPr>
          <a:xfrm>
            <a:off x="702849" y="8627996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3408D4-5870-4100-A406-41F9D058449A}"/>
              </a:ext>
            </a:extLst>
          </p:cNvPr>
          <p:cNvSpPr/>
          <p:nvPr/>
        </p:nvSpPr>
        <p:spPr>
          <a:xfrm>
            <a:off x="9774384" y="8627995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816A20-994C-49A6-9C91-F74EB88D7051}"/>
              </a:ext>
            </a:extLst>
          </p:cNvPr>
          <p:cNvSpPr txBox="1"/>
          <p:nvPr/>
        </p:nvSpPr>
        <p:spPr>
          <a:xfrm>
            <a:off x="10992783" y="7340524"/>
            <a:ext cx="681093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Ponto F.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E263404-655A-4841-8B9D-BD419A004B3F}"/>
              </a:ext>
            </a:extLst>
          </p:cNvPr>
          <p:cNvSpPr txBox="1"/>
          <p:nvPr/>
        </p:nvSpPr>
        <p:spPr>
          <a:xfrm>
            <a:off x="1966503" y="8698183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Ponto G.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3B15D7-9A5A-48C1-BA3A-1981A0462B29}"/>
              </a:ext>
            </a:extLst>
          </p:cNvPr>
          <p:cNvSpPr txBox="1"/>
          <p:nvPr/>
        </p:nvSpPr>
        <p:spPr>
          <a:xfrm>
            <a:off x="11060074" y="8636861"/>
            <a:ext cx="674364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Ponto H.</a:t>
            </a:r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6024874" y="266700"/>
            <a:ext cx="6238251" cy="963973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18" name="Imagem 17">
            <a:hlinkClick r:id="rId2" action="ppaction://hlinksldjump"/>
            <a:extLst>
              <a:ext uri="{FF2B5EF4-FFF2-40B4-BE49-F238E27FC236}">
                <a16:creationId xmlns:a16="http://schemas.microsoft.com/office/drawing/2014/main" id="{1CD6ABB8-885E-4149-8122-AC5FB773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108" y="8832618"/>
            <a:ext cx="1158691" cy="11642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F98243-CC09-49B6-9443-403E79F59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78" y="2407751"/>
            <a:ext cx="15411796" cy="32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381002" y="831423"/>
            <a:ext cx="17449797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No hortifruti, Helena encontrou os seguintes preços das frutas.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E61598-D0F8-47A4-927B-044CBC3EC3F1}"/>
              </a:ext>
            </a:extLst>
          </p:cNvPr>
          <p:cNvSpPr txBox="1"/>
          <p:nvPr/>
        </p:nvSpPr>
        <p:spPr>
          <a:xfrm>
            <a:off x="8686800" y="1839085"/>
            <a:ext cx="9121963" cy="21236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Helena comprou 2 kg de maçã verde e 1 kg de Laranja. Qual foi o valor total de suas compras?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9972490" y="4143970"/>
            <a:ext cx="784984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R$61,55.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8669864" y="412552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4688E3-5639-450C-AE0F-F85A32EDE806}"/>
              </a:ext>
            </a:extLst>
          </p:cNvPr>
          <p:cNvSpPr/>
          <p:nvPr/>
        </p:nvSpPr>
        <p:spPr>
          <a:xfrm>
            <a:off x="8702050" y="534472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772167-308A-41DA-AEB5-696DC8D2E2F3}"/>
              </a:ext>
            </a:extLst>
          </p:cNvPr>
          <p:cNvSpPr/>
          <p:nvPr/>
        </p:nvSpPr>
        <p:spPr>
          <a:xfrm>
            <a:off x="8708836" y="664012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3408D4-5870-4100-A406-41F9D058449A}"/>
              </a:ext>
            </a:extLst>
          </p:cNvPr>
          <p:cNvSpPr/>
          <p:nvPr/>
        </p:nvSpPr>
        <p:spPr>
          <a:xfrm>
            <a:off x="8686800" y="7859322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816A20-994C-49A6-9C91-F74EB88D7051}"/>
              </a:ext>
            </a:extLst>
          </p:cNvPr>
          <p:cNvSpPr txBox="1"/>
          <p:nvPr/>
        </p:nvSpPr>
        <p:spPr>
          <a:xfrm>
            <a:off x="9980956" y="5439370"/>
            <a:ext cx="784984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R$51,45.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E263404-655A-4841-8B9D-BD419A004B3F}"/>
              </a:ext>
            </a:extLst>
          </p:cNvPr>
          <p:cNvSpPr txBox="1"/>
          <p:nvPr/>
        </p:nvSpPr>
        <p:spPr>
          <a:xfrm>
            <a:off x="9972490" y="6658570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R$44,00.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3B15D7-9A5A-48C1-BA3A-1981A0462B29}"/>
              </a:ext>
            </a:extLst>
          </p:cNvPr>
          <p:cNvSpPr txBox="1"/>
          <p:nvPr/>
        </p:nvSpPr>
        <p:spPr>
          <a:xfrm>
            <a:off x="9972490" y="7877770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R$34,00.</a:t>
            </a:r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955860" y="8273645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18" name="Imagem 17">
            <a:hlinkClick r:id="rId2" action="ppaction://hlinksldjump"/>
            <a:extLst>
              <a:ext uri="{FF2B5EF4-FFF2-40B4-BE49-F238E27FC236}">
                <a16:creationId xmlns:a16="http://schemas.microsoft.com/office/drawing/2014/main" id="{61CB8816-1C2D-4C36-B56C-39518EC37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8882" y="8902729"/>
            <a:ext cx="1088917" cy="109417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AD4DFF8-1DA4-4AF1-90C2-CECE6E0AA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37" y="2661065"/>
            <a:ext cx="7655009" cy="4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151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419871" y="566367"/>
            <a:ext cx="17448258" cy="21236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Irineu produz queijos em sua fazenda e, em um dia, preparou 8,6 kg. Ele reservou 3,8 kg para uma encomenda e vendeu mais 2,65 kg a outro cliente. Quantos quilos de queijo sobraram?.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10764495" y="5587874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D3607D2-0B4B-4DBC-8AF2-E5E943D089D4}"/>
              </a:ext>
            </a:extLst>
          </p:cNvPr>
          <p:cNvSpPr txBox="1"/>
          <p:nvPr/>
        </p:nvSpPr>
        <p:spPr>
          <a:xfrm>
            <a:off x="2173448" y="3626561"/>
            <a:ext cx="784984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6,45 kg.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30F30C9-54E0-4C8F-BDF5-3BD8EEDE8A6F}"/>
              </a:ext>
            </a:extLst>
          </p:cNvPr>
          <p:cNvSpPr/>
          <p:nvPr/>
        </p:nvSpPr>
        <p:spPr>
          <a:xfrm>
            <a:off x="685800" y="3487039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3FECDEF-A990-490D-9EA9-168EAB3EF4FF}"/>
              </a:ext>
            </a:extLst>
          </p:cNvPr>
          <p:cNvSpPr/>
          <p:nvPr/>
        </p:nvSpPr>
        <p:spPr>
          <a:xfrm>
            <a:off x="685800" y="5040785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EE23B40-B818-43A2-A8CC-F4FFB5B57AE9}"/>
              </a:ext>
            </a:extLst>
          </p:cNvPr>
          <p:cNvSpPr/>
          <p:nvPr/>
        </p:nvSpPr>
        <p:spPr>
          <a:xfrm>
            <a:off x="685799" y="6584655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44AC811D-5D32-4114-9E0C-E7E0A255A4B5}"/>
              </a:ext>
            </a:extLst>
          </p:cNvPr>
          <p:cNvSpPr/>
          <p:nvPr/>
        </p:nvSpPr>
        <p:spPr>
          <a:xfrm>
            <a:off x="685799" y="8055074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952D2D0-BA58-4ACA-8ACD-8A8B9CDF33E8}"/>
              </a:ext>
            </a:extLst>
          </p:cNvPr>
          <p:cNvSpPr txBox="1"/>
          <p:nvPr/>
        </p:nvSpPr>
        <p:spPr>
          <a:xfrm>
            <a:off x="2140202" y="5126209"/>
            <a:ext cx="784984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5,95 kg.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C84D048-1C28-41EA-BA7E-69EFAFD719ED}"/>
              </a:ext>
            </a:extLst>
          </p:cNvPr>
          <p:cNvSpPr txBox="1"/>
          <p:nvPr/>
        </p:nvSpPr>
        <p:spPr>
          <a:xfrm>
            <a:off x="2131735" y="6671425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4,8 kg.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0E0DF3-10CD-48CB-82A5-0DF4FE101FD0}"/>
              </a:ext>
            </a:extLst>
          </p:cNvPr>
          <p:cNvSpPr txBox="1"/>
          <p:nvPr/>
        </p:nvSpPr>
        <p:spPr>
          <a:xfrm>
            <a:off x="2131735" y="8140498"/>
            <a:ext cx="785831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2,15 kg.</a:t>
            </a:r>
          </a:p>
        </p:txBody>
      </p:sp>
      <p:pic>
        <p:nvPicPr>
          <p:cNvPr id="18" name="Imagem 17">
            <a:hlinkClick r:id="rId2" action="ppaction://hlinksldjump"/>
            <a:extLst>
              <a:ext uri="{FF2B5EF4-FFF2-40B4-BE49-F238E27FC236}">
                <a16:creationId xmlns:a16="http://schemas.microsoft.com/office/drawing/2014/main" id="{051FFEEF-5CDD-4772-B975-BC846BD5F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1550" y="8814976"/>
            <a:ext cx="1176249" cy="1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2D708C1-FE79-4041-8911-67ADDDD9CC86}"/>
              </a:ext>
            </a:extLst>
          </p:cNvPr>
          <p:cNvSpPr txBox="1"/>
          <p:nvPr/>
        </p:nvSpPr>
        <p:spPr>
          <a:xfrm>
            <a:off x="423172" y="1450962"/>
            <a:ext cx="17429503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Neuza foi ao frigorífico para comprar carne e escolheu cupim bovino.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E61598-D0F8-47A4-927B-044CBC3EC3F1}"/>
              </a:ext>
            </a:extLst>
          </p:cNvPr>
          <p:cNvSpPr txBox="1"/>
          <p:nvPr/>
        </p:nvSpPr>
        <p:spPr>
          <a:xfrm>
            <a:off x="458564" y="5648861"/>
            <a:ext cx="17345157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Se ela comprou 2,5kg dessa carne, qual foi o valor total que ela pagou?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7A9E1C6-7953-43D8-82E5-17C6FB02FEC0}"/>
              </a:ext>
            </a:extLst>
          </p:cNvPr>
          <p:cNvSpPr/>
          <p:nvPr/>
        </p:nvSpPr>
        <p:spPr>
          <a:xfrm>
            <a:off x="152400" y="152400"/>
            <a:ext cx="17983200" cy="99441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ADE77B-F6E4-468B-AED7-CD6ECA06C1FF}"/>
              </a:ext>
            </a:extLst>
          </p:cNvPr>
          <p:cNvSpPr txBox="1"/>
          <p:nvPr/>
        </p:nvSpPr>
        <p:spPr>
          <a:xfrm>
            <a:off x="1954672" y="7276251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R$125,40.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3B3C9A2-FBE1-4AFC-8415-DC2D0AE2011F}"/>
              </a:ext>
            </a:extLst>
          </p:cNvPr>
          <p:cNvSpPr/>
          <p:nvPr/>
        </p:nvSpPr>
        <p:spPr>
          <a:xfrm>
            <a:off x="652046" y="7210436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D4688E3-5639-450C-AE0F-F85A32EDE806}"/>
              </a:ext>
            </a:extLst>
          </p:cNvPr>
          <p:cNvSpPr/>
          <p:nvPr/>
        </p:nvSpPr>
        <p:spPr>
          <a:xfrm>
            <a:off x="9713876" y="7249789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8772167-308A-41DA-AEB5-696DC8D2E2F3}"/>
              </a:ext>
            </a:extLst>
          </p:cNvPr>
          <p:cNvSpPr/>
          <p:nvPr/>
        </p:nvSpPr>
        <p:spPr>
          <a:xfrm>
            <a:off x="702849" y="8627996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3408D4-5870-4100-A406-41F9D058449A}"/>
              </a:ext>
            </a:extLst>
          </p:cNvPr>
          <p:cNvSpPr/>
          <p:nvPr/>
        </p:nvSpPr>
        <p:spPr>
          <a:xfrm>
            <a:off x="9774384" y="8627995"/>
            <a:ext cx="1158691" cy="109417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816A20-994C-49A6-9C91-F74EB88D7051}"/>
              </a:ext>
            </a:extLst>
          </p:cNvPr>
          <p:cNvSpPr txBox="1"/>
          <p:nvPr/>
        </p:nvSpPr>
        <p:spPr>
          <a:xfrm>
            <a:off x="10992783" y="7340524"/>
            <a:ext cx="6810938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R$104,50.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E263404-655A-4841-8B9D-BD419A004B3F}"/>
              </a:ext>
            </a:extLst>
          </p:cNvPr>
          <p:cNvSpPr txBox="1"/>
          <p:nvPr/>
        </p:nvSpPr>
        <p:spPr>
          <a:xfrm>
            <a:off x="1966503" y="8698183"/>
            <a:ext cx="681940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R$83,60.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63B15D7-9A5A-48C1-BA3A-1981A0462B29}"/>
              </a:ext>
            </a:extLst>
          </p:cNvPr>
          <p:cNvSpPr txBox="1"/>
          <p:nvPr/>
        </p:nvSpPr>
        <p:spPr>
          <a:xfrm>
            <a:off x="11060074" y="8636861"/>
            <a:ext cx="674364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R$62,70.</a:t>
            </a:r>
          </a:p>
        </p:txBody>
      </p:sp>
      <p:sp>
        <p:nvSpPr>
          <p:cNvPr id="13" name="Rolagem: Horizontal 12">
            <a:extLst>
              <a:ext uri="{FF2B5EF4-FFF2-40B4-BE49-F238E27FC236}">
                <a16:creationId xmlns:a16="http://schemas.microsoft.com/office/drawing/2014/main" id="{39BBA994-05FA-4B1B-B9AE-F10F446F6190}"/>
              </a:ext>
            </a:extLst>
          </p:cNvPr>
          <p:cNvSpPr/>
          <p:nvPr/>
        </p:nvSpPr>
        <p:spPr>
          <a:xfrm>
            <a:off x="5656116" y="227768"/>
            <a:ext cx="6837705" cy="1181932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pt-B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pt-BR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PONTOS</a:t>
            </a:r>
          </a:p>
        </p:txBody>
      </p:sp>
      <p:pic>
        <p:nvPicPr>
          <p:cNvPr id="18" name="Imagem 17">
            <a:hlinkClick r:id="rId2" action="ppaction://hlinksldjump"/>
            <a:extLst>
              <a:ext uri="{FF2B5EF4-FFF2-40B4-BE49-F238E27FC236}">
                <a16:creationId xmlns:a16="http://schemas.microsoft.com/office/drawing/2014/main" id="{FB2BD08A-B53E-4626-A929-B1DA8D204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108" y="8832618"/>
            <a:ext cx="1158691" cy="116428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E2434D-5D4B-4472-9CB1-4CBA3295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81" y="2324100"/>
            <a:ext cx="7435720" cy="315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1066</TotalTime>
  <Words>762</Words>
  <Application>Microsoft Office PowerPoint</Application>
  <PresentationFormat>Personalizar</PresentationFormat>
  <Paragraphs>199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5" baseType="lpstr">
      <vt:lpstr>Arial Rounded MT Bold</vt:lpstr>
      <vt:lpstr>Arial Black</vt:lpstr>
      <vt:lpstr>Bookman Old Style</vt:lpstr>
      <vt:lpstr>Wingdings</vt:lpstr>
      <vt:lpstr>Century Gothic</vt:lpstr>
      <vt:lpstr>Cambria Math</vt:lpstr>
      <vt:lpstr>Agency FB</vt:lpstr>
      <vt:lpstr>Rockwell</vt:lpstr>
      <vt:lpstr>Calibri</vt:lpstr>
      <vt:lpstr>Arial</vt:lpstr>
      <vt:lpstr>Aharoni</vt:lpstr>
      <vt:lpstr>Damask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Proposal</dc:title>
  <dc:creator>Geiciane Santos</dc:creator>
  <cp:lastModifiedBy>Usuario</cp:lastModifiedBy>
  <cp:revision>64</cp:revision>
  <dcterms:created xsi:type="dcterms:W3CDTF">2006-08-16T00:00:00Z</dcterms:created>
  <dcterms:modified xsi:type="dcterms:W3CDTF">2025-09-16T19:25:21Z</dcterms:modified>
  <dc:identifier>DAGEwOurQEI</dc:identifier>
</cp:coreProperties>
</file>